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8" r:id="rId3"/>
    <p:sldId id="280" r:id="rId4"/>
    <p:sldId id="321" r:id="rId5"/>
    <p:sldId id="322" r:id="rId6"/>
    <p:sldId id="323" r:id="rId7"/>
    <p:sldId id="282" r:id="rId8"/>
    <p:sldId id="324" r:id="rId9"/>
    <p:sldId id="325" r:id="rId10"/>
    <p:sldId id="326" r:id="rId11"/>
    <p:sldId id="330" r:id="rId12"/>
    <p:sldId id="327" r:id="rId13"/>
    <p:sldId id="329" r:id="rId14"/>
    <p:sldId id="331" r:id="rId15"/>
    <p:sldId id="333" r:id="rId16"/>
    <p:sldId id="328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5" r:id="rId33"/>
    <p:sldId id="349" r:id="rId34"/>
    <p:sldId id="352" r:id="rId35"/>
    <p:sldId id="353" r:id="rId36"/>
    <p:sldId id="356" r:id="rId37"/>
    <p:sldId id="350" r:id="rId38"/>
    <p:sldId id="351" r:id="rId39"/>
    <p:sldId id="354" r:id="rId40"/>
    <p:sldId id="257" r:id="rId41"/>
    <p:sldId id="309" r:id="rId42"/>
    <p:sldId id="264" r:id="rId43"/>
    <p:sldId id="310" r:id="rId44"/>
    <p:sldId id="311" r:id="rId45"/>
    <p:sldId id="312" r:id="rId46"/>
    <p:sldId id="303" r:id="rId47"/>
    <p:sldId id="313" r:id="rId48"/>
    <p:sldId id="281" r:id="rId49"/>
    <p:sldId id="304" r:id="rId50"/>
    <p:sldId id="266" r:id="rId51"/>
    <p:sldId id="263" r:id="rId52"/>
    <p:sldId id="268" r:id="rId53"/>
    <p:sldId id="269" r:id="rId54"/>
    <p:sldId id="305" r:id="rId55"/>
    <p:sldId id="271" r:id="rId56"/>
    <p:sldId id="283" r:id="rId57"/>
    <p:sldId id="272" r:id="rId58"/>
    <p:sldId id="273" r:id="rId59"/>
    <p:sldId id="314" r:id="rId60"/>
    <p:sldId id="275" r:id="rId61"/>
    <p:sldId id="317" r:id="rId62"/>
    <p:sldId id="315" r:id="rId63"/>
    <p:sldId id="274" r:id="rId64"/>
    <p:sldId id="306" r:id="rId65"/>
    <p:sldId id="277" r:id="rId66"/>
    <p:sldId id="320" r:id="rId67"/>
    <p:sldId id="284" r:id="rId68"/>
    <p:sldId id="279" r:id="rId69"/>
    <p:sldId id="298" r:id="rId70"/>
    <p:sldId id="308" r:id="rId71"/>
    <p:sldId id="307" r:id="rId72"/>
    <p:sldId id="292" r:id="rId73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1"/>
            <p14:sldId id="322"/>
            <p14:sldId id="323"/>
            <p14:sldId id="282"/>
            <p14:sldId id="324"/>
            <p14:sldId id="325"/>
            <p14:sldId id="326"/>
            <p14:sldId id="330"/>
            <p14:sldId id="327"/>
            <p14:sldId id="329"/>
            <p14:sldId id="331"/>
            <p14:sldId id="333"/>
            <p14:sldId id="32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5"/>
            <p14:sldId id="349"/>
            <p14:sldId id="352"/>
            <p14:sldId id="353"/>
            <p14:sldId id="356"/>
            <p14:sldId id="350"/>
            <p14:sldId id="351"/>
            <p14:sldId id="354"/>
            <p14:sldId id="257"/>
            <p14:sldId id="309"/>
            <p14:sldId id="264"/>
            <p14:sldId id="310"/>
            <p14:sldId id="311"/>
            <p14:sldId id="312"/>
            <p14:sldId id="303"/>
            <p14:sldId id="313"/>
            <p14:sldId id="281"/>
            <p14:sldId id="304"/>
            <p14:sldId id="266"/>
            <p14:sldId id="263"/>
            <p14:sldId id="268"/>
            <p14:sldId id="269"/>
            <p14:sldId id="305"/>
            <p14:sldId id="271"/>
            <p14:sldId id="283"/>
            <p14:sldId id="272"/>
            <p14:sldId id="273"/>
            <p14:sldId id="314"/>
            <p14:sldId id="275"/>
            <p14:sldId id="317"/>
            <p14:sldId id="315"/>
            <p14:sldId id="274"/>
            <p14:sldId id="306"/>
            <p14:sldId id="277"/>
            <p14:sldId id="320"/>
            <p14:sldId id="284"/>
            <p14:sldId id="279"/>
          </p14:sldIdLst>
        </p14:section>
        <p14:section name="APPENDIX" id="{19907E42-BDD1-4BFF-A82E-69C24E010B9F}">
          <p14:sldIdLst>
            <p14:sldId id="298"/>
            <p14:sldId id="308"/>
            <p14:sldId id="307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0A8BC"/>
    <a:srgbClr val="B4D020"/>
    <a:srgbClr val="22C0BC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50000" autoAdjust="0"/>
  </p:normalViewPr>
  <p:slideViewPr>
    <p:cSldViewPr snapToGrid="0" snapToObjects="1">
      <p:cViewPr varScale="1">
        <p:scale>
          <a:sx n="152" d="100"/>
          <a:sy n="152" d="100"/>
        </p:scale>
        <p:origin x="176" y="10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758-0B4A-8F70-A095277078F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8758-0B4A-8F70-A095277078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8758-0B4A-8F70-A095277078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8758-0B4A-8F70-A095277078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7095096"/>
        <c:axId val="1817098312"/>
      </c:barChart>
      <c:catAx>
        <c:axId val="1817095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rgbClr val="000000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1817098312"/>
        <c:crosses val="autoZero"/>
        <c:auto val="1"/>
        <c:lblAlgn val="ctr"/>
        <c:lblOffset val="100"/>
        <c:noMultiLvlLbl val="0"/>
      </c:catAx>
      <c:valAx>
        <c:axId val="1817098312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000"/>
            </a:pPr>
            <a:endParaRPr lang="de-DE"/>
          </a:p>
        </c:txPr>
        <c:crossAx val="1817095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30779224"/>
        <c:axId val="1810681320"/>
      </c:barChart>
      <c:catAx>
        <c:axId val="1830779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1810681320"/>
        <c:crosses val="autoZero"/>
        <c:auto val="1"/>
        <c:lblAlgn val="ctr"/>
        <c:lblOffset val="100"/>
        <c:noMultiLvlLbl val="0"/>
      </c:catAx>
      <c:valAx>
        <c:axId val="1810681320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de-DE"/>
          </a:p>
        </c:txPr>
        <c:crossAx val="18307792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0730328"/>
        <c:axId val="1810041640"/>
      </c:barChart>
      <c:catAx>
        <c:axId val="1810730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rgbClr val="000000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1810041640"/>
        <c:crosses val="autoZero"/>
        <c:auto val="1"/>
        <c:lblAlgn val="ctr"/>
        <c:lblOffset val="100"/>
        <c:noMultiLvlLbl val="0"/>
      </c:catAx>
      <c:valAx>
        <c:axId val="1810041640"/>
        <c:scaling>
          <c:orientation val="minMax"/>
        </c:scaling>
        <c:delete val="0"/>
        <c:axPos val="l"/>
        <c:majorGridlines>
          <c:spPr>
            <a:ln w="12700" cmpd="sng"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000"/>
            </a:pPr>
            <a:endParaRPr lang="de-DE"/>
          </a:p>
        </c:txPr>
        <c:crossAx val="1810730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94503176"/>
        <c:axId val="1794928472"/>
      </c:barChart>
      <c:catAx>
        <c:axId val="1794503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rgbClr val="000000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1794928472"/>
        <c:crosses val="autoZero"/>
        <c:auto val="1"/>
        <c:lblAlgn val="ctr"/>
        <c:lblOffset val="100"/>
        <c:noMultiLvlLbl val="0"/>
      </c:catAx>
      <c:valAx>
        <c:axId val="1794928472"/>
        <c:scaling>
          <c:orientation val="minMax"/>
        </c:scaling>
        <c:delete val="0"/>
        <c:axPos val="l"/>
        <c:majorGridlines>
          <c:spPr>
            <a:ln w="12700" cmpd="sng"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000"/>
            </a:pPr>
            <a:endParaRPr lang="de-DE"/>
          </a:p>
        </c:txPr>
        <c:crossAx val="179450317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9-432A-9471-855B594EF8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30727320"/>
        <c:axId val="1810453656"/>
      </c:barChart>
      <c:catAx>
        <c:axId val="1830727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rgbClr val="000000"/>
            </a:solidFill>
          </a:ln>
        </c:spPr>
        <c:txPr>
          <a:bodyPr/>
          <a:lstStyle/>
          <a:p>
            <a:pPr>
              <a:defRPr sz="1400"/>
            </a:pPr>
            <a:endParaRPr lang="de-DE"/>
          </a:p>
        </c:txPr>
        <c:crossAx val="1810453656"/>
        <c:crosses val="autoZero"/>
        <c:auto val="1"/>
        <c:lblAlgn val="ctr"/>
        <c:lblOffset val="100"/>
        <c:noMultiLvlLbl val="0"/>
      </c:catAx>
      <c:valAx>
        <c:axId val="1810453656"/>
        <c:scaling>
          <c:orientation val="minMax"/>
        </c:scaling>
        <c:delete val="0"/>
        <c:axPos val="l"/>
        <c:majorGridlines>
          <c:spPr>
            <a:ln w="12700" cmpd="sng"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000"/>
            </a:pPr>
            <a:endParaRPr lang="de-DE"/>
          </a:p>
        </c:txPr>
        <c:crossAx val="183072732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243829752265"/>
          <c:y val="6.0310586176727903E-2"/>
          <c:w val="0.67114928734240697"/>
          <c:h val="0.711414916885389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5F-7646-A0FB-CC2120C2430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000000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80</c:v>
                </c:pt>
                <c:pt idx="1">
                  <c:v>60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5F-7646-A0FB-CC2120C243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-20"/>
        <c:axId val="1816651208"/>
        <c:axId val="1810015768"/>
      </c:barChart>
      <c:catAx>
        <c:axId val="18166512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de-DE"/>
          </a:p>
        </c:txPr>
        <c:crossAx val="1810015768"/>
        <c:crosses val="autoZero"/>
        <c:auto val="1"/>
        <c:lblAlgn val="ctr"/>
        <c:lblOffset val="100"/>
        <c:noMultiLvlLbl val="0"/>
      </c:catAx>
      <c:valAx>
        <c:axId val="1810015768"/>
        <c:scaling>
          <c:orientation val="minMax"/>
          <c:max val="100"/>
          <c:min val="0"/>
        </c:scaling>
        <c:delete val="1"/>
        <c:axPos val="b"/>
        <c:majorGridlines>
          <c:spPr>
            <a:ln w="38100" cap="flat" cmpd="sng" algn="ctr">
              <a:solidFill>
                <a:srgbClr val="595959">
                  <a:alpha val="10980"/>
                </a:srgb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816651208"/>
        <c:crosses val="max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2-49D1-A06E-D980EFB5CF1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2-49D1-A06E-D980EFB5CF1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92-49D1-A06E-D980EFB5CF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32695816"/>
        <c:axId val="1832698872"/>
      </c:barChart>
      <c:catAx>
        <c:axId val="18326958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32698872"/>
        <c:crosses val="autoZero"/>
        <c:auto val="1"/>
        <c:lblAlgn val="ctr"/>
        <c:lblOffset val="100"/>
        <c:noMultiLvlLbl val="0"/>
      </c:catAx>
      <c:valAx>
        <c:axId val="1832698872"/>
        <c:scaling>
          <c:orientation val="minMax"/>
        </c:scaling>
        <c:delete val="0"/>
        <c:axPos val="b"/>
        <c:majorGridlines>
          <c:spPr>
            <a:ln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000"/>
            </a:pPr>
            <a:endParaRPr lang="de-DE"/>
          </a:p>
        </c:txPr>
        <c:crossAx val="18326958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990566786912702"/>
          <c:y val="0.143643919510061"/>
          <c:w val="0.325527284123586"/>
          <c:h val="0.66974825021872297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</c:spPr>
          <c:explosion val="3"/>
          <c:dPt>
            <c:idx val="0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1E-A14B-A705-447A9DFD8B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1E-A14B-A705-447A9DFD8BF9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1E-A14B-A705-447A9DFD8BF9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1E-A14B-A705-447A9DFD8BF9}"/>
              </c:ext>
            </c:extLst>
          </c:dPt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
TREND</c:v>
                </c:pt>
                <c:pt idx="1">
                  <c:v>2ND 
TREND</c:v>
                </c:pt>
                <c:pt idx="2">
                  <c:v>3RD 
TREND</c:v>
                </c:pt>
                <c:pt idx="3">
                  <c:v>4TH 
TREND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1E-A14B-A705-447A9DFD8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CEE-D842-9DDD-ABC1F7FE23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FCEE-D842-9DDD-ABC1F7FE23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FCEE-D842-9DDD-ABC1F7FE23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FCEE-D842-9DDD-ABC1F7FE23C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FCEE-D842-9DDD-ABC1F7FE23C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FCEE-D842-9DDD-ABC1F7FE23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rgbClr val="FFFFFF"/>
                    </a:solidFill>
                    <a:latin typeface="Arial Black"/>
                    <a:cs typeface="Arial Black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Foglio1!$A$2:$A$7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Year 6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1.2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A-405C-8013-95C5DA51B3F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6382879956271899"/>
          <c:y val="0.33657556802141703"/>
          <c:w val="0.150398987122462"/>
          <c:h val="0.326848863957165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15/05/19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15/05/19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Fist </a:t>
            </a:r>
            <a:r>
              <a:rPr lang="it-IT" dirty="0" err="1"/>
              <a:t>numbered</a:t>
            </a:r>
            <a:r>
              <a:rPr lang="it-IT"/>
              <a:t> text</a:t>
            </a:r>
            <a:endParaRPr lang="it-IT" dirty="0"/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Maintenance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Dr. Johannes Oberreuter | Data </a:t>
            </a:r>
            <a:r>
              <a:rPr lang="it-IT" dirty="0" err="1"/>
              <a:t>Scientist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A8F17-2AE5-184A-A692-C279F178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58"/>
            <a:ext cx="9144000" cy="2720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1DDB0-906E-314E-B61B-76BEF67CC4C6}"/>
              </a:ext>
            </a:extLst>
          </p:cNvPr>
          <p:cNvSpPr txBox="1"/>
          <p:nvPr/>
        </p:nvSpPr>
        <p:spPr>
          <a:xfrm>
            <a:off x="3529584" y="1888396"/>
            <a:ext cx="2395728" cy="95410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800" dirty="0" err="1"/>
              <a:t>Changes</a:t>
            </a:r>
            <a:r>
              <a:rPr lang="de-DE" sz="2800" dirty="0"/>
              <a:t> in </a:t>
            </a:r>
            <a:r>
              <a:rPr lang="de-DE" sz="2800" dirty="0" err="1"/>
              <a:t>training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0668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4BE-B74F-8F45-B997-79928BC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6897-9F08-C647-8A15-5BA7221F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6AF5-7607-1F45-9522-B4D935F7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430799"/>
            <a:ext cx="2425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8BEB-A3F1-394B-8229-217E9CA7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23" y="4280395"/>
            <a:ext cx="1460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6176D-3024-0C4D-A684-F3045991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11" y="4280395"/>
            <a:ext cx="1282700" cy="4699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FD1C772-9E50-164F-A3CA-D7EB0496E623}"/>
              </a:ext>
            </a:extLst>
          </p:cNvPr>
          <p:cNvSpPr/>
          <p:nvPr/>
        </p:nvSpPr>
        <p:spPr>
          <a:xfrm rot="5400000">
            <a:off x="3730577" y="2180082"/>
            <a:ext cx="1545336" cy="138074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 Pipeline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A12793-05D0-AF4B-A81D-6C4C31C075B9}"/>
              </a:ext>
            </a:extLst>
          </p:cNvPr>
          <p:cNvSpPr/>
          <p:nvPr/>
        </p:nvSpPr>
        <p:spPr>
          <a:xfrm>
            <a:off x="3931832" y="4058145"/>
            <a:ext cx="1280335" cy="914400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4E58B-7274-5D48-9C9C-96F67E8F41AD}"/>
              </a:ext>
            </a:extLst>
          </p:cNvPr>
          <p:cNvGrpSpPr/>
          <p:nvPr/>
        </p:nvGrpSpPr>
        <p:grpSpPr>
          <a:xfrm>
            <a:off x="768096" y="2321010"/>
            <a:ext cx="2633727" cy="954107"/>
            <a:chOff x="768096" y="2321010"/>
            <a:chExt cx="2633727" cy="95410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0BEA38A-5249-3645-9E14-970275CD6044}"/>
                </a:ext>
              </a:extLst>
            </p:cNvPr>
            <p:cNvSpPr/>
            <p:nvPr/>
          </p:nvSpPr>
          <p:spPr>
            <a:xfrm>
              <a:off x="2368296" y="2386584"/>
              <a:ext cx="1033527" cy="82296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49C01B-07F5-AB41-B3DC-EC5A43A70CC6}"/>
                </a:ext>
              </a:extLst>
            </p:cNvPr>
            <p:cNvSpPr txBox="1"/>
            <p:nvPr/>
          </p:nvSpPr>
          <p:spPr>
            <a:xfrm>
              <a:off x="768096" y="2321010"/>
              <a:ext cx="16866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Model </a:t>
              </a:r>
              <a:r>
                <a:rPr lang="de-DE" sz="1400" dirty="0" err="1"/>
                <a:t>assumption</a:t>
              </a:r>
              <a:r>
                <a:rPr lang="de-DE" sz="1400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/>
                <a:t>Linearity</a:t>
              </a: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Independence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DF138-B62D-4142-86FF-9397588325C4}"/>
              </a:ext>
            </a:extLst>
          </p:cNvPr>
          <p:cNvGrpSpPr/>
          <p:nvPr/>
        </p:nvGrpSpPr>
        <p:grpSpPr>
          <a:xfrm>
            <a:off x="5916261" y="1430799"/>
            <a:ext cx="2014603" cy="2978699"/>
            <a:chOff x="5916261" y="1430799"/>
            <a:chExt cx="2014603" cy="2978699"/>
          </a:xfrm>
        </p:grpSpPr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D913E7BC-6889-E740-A3E3-88D0E63F948E}"/>
                </a:ext>
              </a:extLst>
            </p:cNvPr>
            <p:cNvSpPr/>
            <p:nvPr/>
          </p:nvSpPr>
          <p:spPr>
            <a:xfrm rot="10800000">
              <a:off x="5916261" y="1430799"/>
              <a:ext cx="1015328" cy="2978699"/>
            </a:xfrm>
            <a:prstGeom prst="curvedRightArrow">
              <a:avLst>
                <a:gd name="adj1" fmla="val 8244"/>
                <a:gd name="adj2" fmla="val 31554"/>
                <a:gd name="adj3" fmla="val 30449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F7D3C-05C8-E44F-90A0-DB192EC79493}"/>
                </a:ext>
              </a:extLst>
            </p:cNvPr>
            <p:cNvSpPr txBox="1"/>
            <p:nvPr/>
          </p:nvSpPr>
          <p:spPr>
            <a:xfrm>
              <a:off x="6960727" y="276625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Feedback</a:t>
              </a:r>
            </a:p>
          </p:txBody>
        </p:sp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65A84B99-6DD9-2843-9FFE-2F4C096B24DC}"/>
              </a:ext>
            </a:extLst>
          </p:cNvPr>
          <p:cNvSpPr/>
          <p:nvPr/>
        </p:nvSpPr>
        <p:spPr>
          <a:xfrm>
            <a:off x="3017432" y="1082570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2DEDDEA9-1347-724A-B148-1280B3C1D9AA}"/>
              </a:ext>
            </a:extLst>
          </p:cNvPr>
          <p:cNvSpPr/>
          <p:nvPr/>
        </p:nvSpPr>
        <p:spPr>
          <a:xfrm>
            <a:off x="5247482" y="3949177"/>
            <a:ext cx="1217946" cy="113233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C54B-D6B4-BC4D-BEB5-56D86409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47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B7F9D9-7ED1-BF49-8D05-72336A5D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29" y="0"/>
            <a:ext cx="375397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4B40-B5E1-464A-84FA-EBD3058DD657}"/>
              </a:ext>
            </a:extLst>
          </p:cNvPr>
          <p:cNvSpPr txBox="1"/>
          <p:nvPr/>
        </p:nvSpPr>
        <p:spPr>
          <a:xfrm>
            <a:off x="3374136" y="1879252"/>
            <a:ext cx="2395728" cy="138499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800" dirty="0" err="1"/>
              <a:t>Differences</a:t>
            </a:r>
            <a:r>
              <a:rPr lang="de-DE" sz="2800" dirty="0"/>
              <a:t> in </a:t>
            </a:r>
            <a:r>
              <a:rPr lang="de-DE" sz="2800" dirty="0" err="1"/>
              <a:t>training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real </a:t>
            </a:r>
            <a:r>
              <a:rPr lang="de-DE" sz="2800" dirty="0" err="1"/>
              <a:t>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04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4BE-B74F-8F45-B997-79928BC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6897-9F08-C647-8A15-5BA7221F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6AF5-7607-1F45-9522-B4D935F7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430799"/>
            <a:ext cx="2425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8BEB-A3F1-394B-8229-217E9CA7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23" y="4280395"/>
            <a:ext cx="1460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6176D-3024-0C4D-A684-F3045991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11" y="4280395"/>
            <a:ext cx="1282700" cy="4699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FD1C772-9E50-164F-A3CA-D7EB0496E623}"/>
              </a:ext>
            </a:extLst>
          </p:cNvPr>
          <p:cNvSpPr/>
          <p:nvPr/>
        </p:nvSpPr>
        <p:spPr>
          <a:xfrm rot="5400000">
            <a:off x="3730577" y="2180082"/>
            <a:ext cx="1545336" cy="138074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 Pipeline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A12793-05D0-AF4B-A81D-6C4C31C075B9}"/>
              </a:ext>
            </a:extLst>
          </p:cNvPr>
          <p:cNvSpPr/>
          <p:nvPr/>
        </p:nvSpPr>
        <p:spPr>
          <a:xfrm>
            <a:off x="3931832" y="4058145"/>
            <a:ext cx="1280335" cy="914400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4E58B-7274-5D48-9C9C-96F67E8F41AD}"/>
              </a:ext>
            </a:extLst>
          </p:cNvPr>
          <p:cNvGrpSpPr/>
          <p:nvPr/>
        </p:nvGrpSpPr>
        <p:grpSpPr>
          <a:xfrm>
            <a:off x="768096" y="2321010"/>
            <a:ext cx="2633727" cy="954107"/>
            <a:chOff x="768096" y="2321010"/>
            <a:chExt cx="2633727" cy="95410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0BEA38A-5249-3645-9E14-970275CD6044}"/>
                </a:ext>
              </a:extLst>
            </p:cNvPr>
            <p:cNvSpPr/>
            <p:nvPr/>
          </p:nvSpPr>
          <p:spPr>
            <a:xfrm>
              <a:off x="2368296" y="2386584"/>
              <a:ext cx="1033527" cy="82296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49C01B-07F5-AB41-B3DC-EC5A43A70CC6}"/>
                </a:ext>
              </a:extLst>
            </p:cNvPr>
            <p:cNvSpPr txBox="1"/>
            <p:nvPr/>
          </p:nvSpPr>
          <p:spPr>
            <a:xfrm>
              <a:off x="768096" y="2321010"/>
              <a:ext cx="16866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Model </a:t>
              </a:r>
              <a:r>
                <a:rPr lang="de-DE" sz="1400" dirty="0" err="1"/>
                <a:t>assumption</a:t>
              </a:r>
              <a:r>
                <a:rPr lang="de-DE" sz="1400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/>
                <a:t>Linearity</a:t>
              </a: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Independence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DF138-B62D-4142-86FF-9397588325C4}"/>
              </a:ext>
            </a:extLst>
          </p:cNvPr>
          <p:cNvGrpSpPr/>
          <p:nvPr/>
        </p:nvGrpSpPr>
        <p:grpSpPr>
          <a:xfrm>
            <a:off x="5916261" y="1430799"/>
            <a:ext cx="2014603" cy="2978699"/>
            <a:chOff x="5916261" y="1430799"/>
            <a:chExt cx="2014603" cy="2978699"/>
          </a:xfrm>
        </p:grpSpPr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D913E7BC-6889-E740-A3E3-88D0E63F948E}"/>
                </a:ext>
              </a:extLst>
            </p:cNvPr>
            <p:cNvSpPr/>
            <p:nvPr/>
          </p:nvSpPr>
          <p:spPr>
            <a:xfrm rot="10800000">
              <a:off x="5916261" y="1430799"/>
              <a:ext cx="1015328" cy="2978699"/>
            </a:xfrm>
            <a:prstGeom prst="curvedRightArrow">
              <a:avLst>
                <a:gd name="adj1" fmla="val 8244"/>
                <a:gd name="adj2" fmla="val 31554"/>
                <a:gd name="adj3" fmla="val 30449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F7D3C-05C8-E44F-90A0-DB192EC79493}"/>
                </a:ext>
              </a:extLst>
            </p:cNvPr>
            <p:cNvSpPr txBox="1"/>
            <p:nvPr/>
          </p:nvSpPr>
          <p:spPr>
            <a:xfrm>
              <a:off x="6960727" y="276625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Feedback</a:t>
              </a:r>
            </a:p>
          </p:txBody>
        </p:sp>
      </p:grpSp>
      <p:sp>
        <p:nvSpPr>
          <p:cNvPr id="4" name="Donut 3">
            <a:extLst>
              <a:ext uri="{FF2B5EF4-FFF2-40B4-BE49-F238E27FC236}">
                <a16:creationId xmlns:a16="http://schemas.microsoft.com/office/drawing/2014/main" id="{B01346B7-E110-AA4B-98FD-F3FF13B15486}"/>
              </a:ext>
            </a:extLst>
          </p:cNvPr>
          <p:cNvSpPr/>
          <p:nvPr/>
        </p:nvSpPr>
        <p:spPr>
          <a:xfrm>
            <a:off x="1741711" y="3957561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65A84B99-6DD9-2843-9FFE-2F4C096B24DC}"/>
              </a:ext>
            </a:extLst>
          </p:cNvPr>
          <p:cNvSpPr/>
          <p:nvPr/>
        </p:nvSpPr>
        <p:spPr>
          <a:xfrm>
            <a:off x="3017432" y="1082570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8759DAF2-C89D-1F4E-9EC9-3B989DD10BBA}"/>
              </a:ext>
            </a:extLst>
          </p:cNvPr>
          <p:cNvSpPr/>
          <p:nvPr/>
        </p:nvSpPr>
        <p:spPr>
          <a:xfrm>
            <a:off x="4972722" y="3936987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2DEDDEA9-1347-724A-B148-1280B3C1D9AA}"/>
              </a:ext>
            </a:extLst>
          </p:cNvPr>
          <p:cNvSpPr/>
          <p:nvPr/>
        </p:nvSpPr>
        <p:spPr>
          <a:xfrm>
            <a:off x="3902694" y="3936987"/>
            <a:ext cx="1217946" cy="113233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06F94-85FC-E348-8163-787A0A71D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793277" cy="3037283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variable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ist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Change in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/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cyber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04C7F-0FB0-4047-A6B3-36F2B0E4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</a:t>
            </a:r>
            <a:r>
              <a:rPr lang="de-DE" dirty="0"/>
              <a:t> Drift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51A0AE-BC50-2E43-B29E-A4AC276954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E5C5B2-5410-0240-A2EC-73CBBE50BB7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10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4BE-B74F-8F45-B997-79928BC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6897-9F08-C647-8A15-5BA7221F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6AF5-7607-1F45-9522-B4D935F7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430799"/>
            <a:ext cx="2425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8BEB-A3F1-394B-8229-217E9CA7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23" y="4280395"/>
            <a:ext cx="1460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6176D-3024-0C4D-A684-F3045991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11" y="4280395"/>
            <a:ext cx="1282700" cy="4699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FD1C772-9E50-164F-A3CA-D7EB0496E623}"/>
              </a:ext>
            </a:extLst>
          </p:cNvPr>
          <p:cNvSpPr/>
          <p:nvPr/>
        </p:nvSpPr>
        <p:spPr>
          <a:xfrm rot="5400000">
            <a:off x="3730577" y="2180082"/>
            <a:ext cx="1545336" cy="138074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 Pipeline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A12793-05D0-AF4B-A81D-6C4C31C075B9}"/>
              </a:ext>
            </a:extLst>
          </p:cNvPr>
          <p:cNvSpPr/>
          <p:nvPr/>
        </p:nvSpPr>
        <p:spPr>
          <a:xfrm>
            <a:off x="3931832" y="4058145"/>
            <a:ext cx="1280335" cy="914400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4E58B-7274-5D48-9C9C-96F67E8F41AD}"/>
              </a:ext>
            </a:extLst>
          </p:cNvPr>
          <p:cNvGrpSpPr/>
          <p:nvPr/>
        </p:nvGrpSpPr>
        <p:grpSpPr>
          <a:xfrm>
            <a:off x="768096" y="2321010"/>
            <a:ext cx="2633727" cy="954107"/>
            <a:chOff x="768096" y="2321010"/>
            <a:chExt cx="2633727" cy="95410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0BEA38A-5249-3645-9E14-970275CD6044}"/>
                </a:ext>
              </a:extLst>
            </p:cNvPr>
            <p:cNvSpPr/>
            <p:nvPr/>
          </p:nvSpPr>
          <p:spPr>
            <a:xfrm>
              <a:off x="2368296" y="2386584"/>
              <a:ext cx="1033527" cy="82296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49C01B-07F5-AB41-B3DC-EC5A43A70CC6}"/>
                </a:ext>
              </a:extLst>
            </p:cNvPr>
            <p:cNvSpPr txBox="1"/>
            <p:nvPr/>
          </p:nvSpPr>
          <p:spPr>
            <a:xfrm>
              <a:off x="768096" y="2321010"/>
              <a:ext cx="16866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Model </a:t>
              </a:r>
              <a:r>
                <a:rPr lang="de-DE" sz="1400" dirty="0" err="1"/>
                <a:t>assumption</a:t>
              </a:r>
              <a:r>
                <a:rPr lang="de-DE" sz="1400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/>
                <a:t>Linearity</a:t>
              </a: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Independence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DF138-B62D-4142-86FF-9397588325C4}"/>
              </a:ext>
            </a:extLst>
          </p:cNvPr>
          <p:cNvGrpSpPr/>
          <p:nvPr/>
        </p:nvGrpSpPr>
        <p:grpSpPr>
          <a:xfrm>
            <a:off x="5916261" y="1430799"/>
            <a:ext cx="2014603" cy="2978699"/>
            <a:chOff x="5916261" y="1430799"/>
            <a:chExt cx="2014603" cy="2978699"/>
          </a:xfrm>
        </p:grpSpPr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D913E7BC-6889-E740-A3E3-88D0E63F948E}"/>
                </a:ext>
              </a:extLst>
            </p:cNvPr>
            <p:cNvSpPr/>
            <p:nvPr/>
          </p:nvSpPr>
          <p:spPr>
            <a:xfrm rot="10800000">
              <a:off x="5916261" y="1430799"/>
              <a:ext cx="1015328" cy="2978699"/>
            </a:xfrm>
            <a:prstGeom prst="curvedRightArrow">
              <a:avLst>
                <a:gd name="adj1" fmla="val 8244"/>
                <a:gd name="adj2" fmla="val 31554"/>
                <a:gd name="adj3" fmla="val 30449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F7D3C-05C8-E44F-90A0-DB192EC79493}"/>
                </a:ext>
              </a:extLst>
            </p:cNvPr>
            <p:cNvSpPr txBox="1"/>
            <p:nvPr/>
          </p:nvSpPr>
          <p:spPr>
            <a:xfrm>
              <a:off x="6960727" y="276625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Feedback</a:t>
              </a:r>
            </a:p>
          </p:txBody>
        </p:sp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65A84B99-6DD9-2843-9FFE-2F4C096B24DC}"/>
              </a:ext>
            </a:extLst>
          </p:cNvPr>
          <p:cNvSpPr/>
          <p:nvPr/>
        </p:nvSpPr>
        <p:spPr>
          <a:xfrm>
            <a:off x="3017432" y="1082570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2DEDDEA9-1347-724A-B148-1280B3C1D9AA}"/>
              </a:ext>
            </a:extLst>
          </p:cNvPr>
          <p:cNvSpPr/>
          <p:nvPr/>
        </p:nvSpPr>
        <p:spPr>
          <a:xfrm>
            <a:off x="3902694" y="3936987"/>
            <a:ext cx="1217946" cy="113233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F8E9F820-7F39-624D-BB5D-8283499D828A}"/>
              </a:ext>
            </a:extLst>
          </p:cNvPr>
          <p:cNvSpPr/>
          <p:nvPr/>
        </p:nvSpPr>
        <p:spPr>
          <a:xfrm rot="5400000">
            <a:off x="3563683" y="2236741"/>
            <a:ext cx="1828800" cy="115671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B554B-58A2-8E43-8C6A-06DE142F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12" y="0"/>
            <a:ext cx="48829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846E6-9B6E-8548-B121-A0A438046E1B}"/>
              </a:ext>
            </a:extLst>
          </p:cNvPr>
          <p:cNvSpPr txBox="1"/>
          <p:nvPr/>
        </p:nvSpPr>
        <p:spPr>
          <a:xfrm>
            <a:off x="7709210" y="460173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The Guardian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60C95-F0C2-0147-9F17-B201FAF286EF}"/>
              </a:ext>
            </a:extLst>
          </p:cNvPr>
          <p:cNvSpPr txBox="1"/>
          <p:nvPr/>
        </p:nvSpPr>
        <p:spPr>
          <a:xfrm>
            <a:off x="3374136" y="1879252"/>
            <a:ext cx="2395728" cy="138499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800" dirty="0" err="1"/>
              <a:t>model</a:t>
            </a:r>
            <a:r>
              <a:rPr lang="de-DE" sz="2800" dirty="0"/>
              <a:t> </a:t>
            </a:r>
            <a:r>
              <a:rPr lang="de-DE" sz="2800" dirty="0" err="1"/>
              <a:t>assumptions</a:t>
            </a:r>
            <a:r>
              <a:rPr lang="de-DE" sz="2800" dirty="0"/>
              <a:t> </a:t>
            </a:r>
            <a:r>
              <a:rPr lang="de-DE" sz="2800" dirty="0" err="1"/>
              <a:t>change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638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4BE-B74F-8F45-B997-79928BC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6897-9F08-C647-8A15-5BA7221F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6AF5-7607-1F45-9522-B4D935F7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430799"/>
            <a:ext cx="2425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8BEB-A3F1-394B-8229-217E9CA7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23" y="4280395"/>
            <a:ext cx="1460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6176D-3024-0C4D-A684-F3045991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11" y="4280395"/>
            <a:ext cx="1282700" cy="4699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FD1C772-9E50-164F-A3CA-D7EB0496E623}"/>
              </a:ext>
            </a:extLst>
          </p:cNvPr>
          <p:cNvSpPr/>
          <p:nvPr/>
        </p:nvSpPr>
        <p:spPr>
          <a:xfrm rot="5400000">
            <a:off x="3730577" y="2180082"/>
            <a:ext cx="1545336" cy="138074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 Pipeline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A12793-05D0-AF4B-A81D-6C4C31C075B9}"/>
              </a:ext>
            </a:extLst>
          </p:cNvPr>
          <p:cNvSpPr/>
          <p:nvPr/>
        </p:nvSpPr>
        <p:spPr>
          <a:xfrm>
            <a:off x="3931832" y="4058145"/>
            <a:ext cx="1280335" cy="914400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4E58B-7274-5D48-9C9C-96F67E8F41AD}"/>
              </a:ext>
            </a:extLst>
          </p:cNvPr>
          <p:cNvGrpSpPr/>
          <p:nvPr/>
        </p:nvGrpSpPr>
        <p:grpSpPr>
          <a:xfrm>
            <a:off x="768096" y="2321010"/>
            <a:ext cx="2633727" cy="954107"/>
            <a:chOff x="768096" y="2321010"/>
            <a:chExt cx="2633727" cy="95410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0BEA38A-5249-3645-9E14-970275CD6044}"/>
                </a:ext>
              </a:extLst>
            </p:cNvPr>
            <p:cNvSpPr/>
            <p:nvPr/>
          </p:nvSpPr>
          <p:spPr>
            <a:xfrm>
              <a:off x="2368296" y="2386584"/>
              <a:ext cx="1033527" cy="82296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49C01B-07F5-AB41-B3DC-EC5A43A70CC6}"/>
                </a:ext>
              </a:extLst>
            </p:cNvPr>
            <p:cNvSpPr txBox="1"/>
            <p:nvPr/>
          </p:nvSpPr>
          <p:spPr>
            <a:xfrm>
              <a:off x="768096" y="2321010"/>
              <a:ext cx="16866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Model </a:t>
              </a:r>
              <a:r>
                <a:rPr lang="de-DE" sz="1400" dirty="0" err="1"/>
                <a:t>assumption</a:t>
              </a:r>
              <a:r>
                <a:rPr lang="de-DE" sz="1400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/>
                <a:t>Linearity</a:t>
              </a: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Independence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DF138-B62D-4142-86FF-9397588325C4}"/>
              </a:ext>
            </a:extLst>
          </p:cNvPr>
          <p:cNvGrpSpPr/>
          <p:nvPr/>
        </p:nvGrpSpPr>
        <p:grpSpPr>
          <a:xfrm>
            <a:off x="5916261" y="1430799"/>
            <a:ext cx="2014603" cy="2978699"/>
            <a:chOff x="5916261" y="1430799"/>
            <a:chExt cx="2014603" cy="2978699"/>
          </a:xfrm>
        </p:grpSpPr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D913E7BC-6889-E740-A3E3-88D0E63F948E}"/>
                </a:ext>
              </a:extLst>
            </p:cNvPr>
            <p:cNvSpPr/>
            <p:nvPr/>
          </p:nvSpPr>
          <p:spPr>
            <a:xfrm rot="10800000">
              <a:off x="5916261" y="1430799"/>
              <a:ext cx="1015328" cy="2978699"/>
            </a:xfrm>
            <a:prstGeom prst="curvedRightArrow">
              <a:avLst>
                <a:gd name="adj1" fmla="val 8244"/>
                <a:gd name="adj2" fmla="val 31554"/>
                <a:gd name="adj3" fmla="val 30449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F7D3C-05C8-E44F-90A0-DB192EC79493}"/>
                </a:ext>
              </a:extLst>
            </p:cNvPr>
            <p:cNvSpPr txBox="1"/>
            <p:nvPr/>
          </p:nvSpPr>
          <p:spPr>
            <a:xfrm>
              <a:off x="6960727" y="276625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Feedback</a:t>
              </a:r>
            </a:p>
          </p:txBody>
        </p:sp>
      </p:grpSp>
      <p:sp>
        <p:nvSpPr>
          <p:cNvPr id="16" name="Donut 15">
            <a:extLst>
              <a:ext uri="{FF2B5EF4-FFF2-40B4-BE49-F238E27FC236}">
                <a16:creationId xmlns:a16="http://schemas.microsoft.com/office/drawing/2014/main" id="{65A84B99-6DD9-2843-9FFE-2F4C096B24DC}"/>
              </a:ext>
            </a:extLst>
          </p:cNvPr>
          <p:cNvSpPr/>
          <p:nvPr/>
        </p:nvSpPr>
        <p:spPr>
          <a:xfrm>
            <a:off x="432202" y="1993591"/>
            <a:ext cx="2263190" cy="1545336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06F94-85FC-E348-8163-787A0A71D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793277" cy="30372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Hidden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Model </a:t>
            </a:r>
            <a:r>
              <a:rPr lang="de-DE" dirty="0" err="1"/>
              <a:t>predictions</a:t>
            </a:r>
            <a:r>
              <a:rPr lang="de-DE" dirty="0"/>
              <a:t> alter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Change in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br>
              <a:rPr lang="de-DE" dirty="0"/>
            </a:b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cease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populated</a:t>
            </a:r>
            <a:r>
              <a:rPr lang="de-DE" dirty="0"/>
              <a:t>, e.g.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(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expensive,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,…)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corruption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Malicious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04C7F-0FB0-4047-A6B3-36F2B0E4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Causes</a:t>
            </a:r>
            <a:endParaRPr lang="de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51A0AE-BC50-2E43-B29E-A4AC276954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E5C5B2-5410-0240-A2EC-73CBBE50BB7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22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1975691"/>
            <a:ext cx="7582223" cy="1631422"/>
          </a:xfrm>
        </p:spPr>
        <p:txBody>
          <a:bodyPr/>
          <a:lstStyle/>
          <a:p>
            <a:r>
              <a:rPr lang="it-IT" dirty="0" err="1"/>
              <a:t>Requirements</a:t>
            </a:r>
            <a:r>
              <a:rPr lang="it-IT" dirty="0"/>
              <a:t> for model </a:t>
            </a:r>
            <a:r>
              <a:rPr lang="it-IT" dirty="0" err="1"/>
              <a:t>Maintanance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3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Meeting 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Optional subtitle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/>
              <a:t>Introduction</a:t>
            </a:r>
          </a:p>
          <a:p>
            <a:r>
              <a:rPr lang="it-IT"/>
              <a:t>Title of the second point</a:t>
            </a:r>
          </a:p>
          <a:p>
            <a:r>
              <a:rPr lang="it-IT"/>
              <a:t>Title of the third point</a:t>
            </a:r>
          </a:p>
          <a:p>
            <a:r>
              <a:rPr lang="it-IT"/>
              <a:t>…</a:t>
            </a:r>
          </a:p>
          <a:p>
            <a:r>
              <a:rPr lang="it-IT"/>
              <a:t>…</a:t>
            </a:r>
          </a:p>
          <a:p>
            <a:r>
              <a:rPr lang="it-IT"/>
              <a:t>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06F94-85FC-E348-8163-787A0A71D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793277" cy="30372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Track </a:t>
            </a:r>
            <a:r>
              <a:rPr lang="de-DE" dirty="0" err="1"/>
              <a:t>models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Monitor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deviations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signs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imminent </a:t>
            </a:r>
            <a:r>
              <a:rPr lang="de-DE" dirty="0" err="1"/>
              <a:t>degradation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Take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04C7F-0FB0-4047-A6B3-36F2B0E4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51A0AE-BC50-2E43-B29E-A4AC276954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E5C5B2-5410-0240-A2EC-73CBBE50BB7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205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06F94-85FC-E348-8163-787A0A71D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793277" cy="30372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Track </a:t>
            </a:r>
            <a:r>
              <a:rPr lang="de-DE" dirty="0" err="1"/>
              <a:t>models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Monitor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deviations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signs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imminent </a:t>
            </a:r>
            <a:r>
              <a:rPr lang="de-DE" dirty="0" err="1"/>
              <a:t>degradation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Take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04C7F-0FB0-4047-A6B3-36F2B0E4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E5C5B2-5410-0240-A2EC-73CBBE50BB7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20FDC5B-E79B-B347-B28F-B45DDEF03AA1}"/>
              </a:ext>
            </a:extLst>
          </p:cNvPr>
          <p:cNvSpPr txBox="1">
            <a:spLocks/>
          </p:cNvSpPr>
          <p:nvPr/>
        </p:nvSpPr>
        <p:spPr>
          <a:xfrm>
            <a:off x="5524754" y="1437650"/>
            <a:ext cx="2830681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solidFill>
                  <a:schemeClr val="accent4"/>
                </a:solidFill>
              </a:rPr>
              <a:t>Model </a:t>
            </a:r>
            <a:r>
              <a:rPr lang="de-DE" dirty="0" err="1">
                <a:solidFill>
                  <a:schemeClr val="accent4"/>
                </a:solidFill>
              </a:rPr>
              <a:t>inventory</a:t>
            </a:r>
            <a:endParaRPr lang="de-DE" dirty="0">
              <a:solidFill>
                <a:schemeClr val="accent4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solidFill>
                  <a:schemeClr val="accent4"/>
                </a:solidFill>
              </a:rPr>
              <a:t>Model </a:t>
            </a:r>
            <a:r>
              <a:rPr lang="de-DE" dirty="0" err="1">
                <a:solidFill>
                  <a:schemeClr val="accent4"/>
                </a:solidFill>
              </a:rPr>
              <a:t>output</a:t>
            </a:r>
            <a:r>
              <a:rPr lang="de-DE" dirty="0">
                <a:solidFill>
                  <a:schemeClr val="accent4"/>
                </a:solidFill>
              </a:rPr>
              <a:t> </a:t>
            </a:r>
            <a:r>
              <a:rPr lang="de-DE" dirty="0" err="1">
                <a:solidFill>
                  <a:schemeClr val="accent4"/>
                </a:solidFill>
              </a:rPr>
              <a:t>monitor</a:t>
            </a:r>
            <a:r>
              <a:rPr lang="de-DE" dirty="0">
                <a:solidFill>
                  <a:schemeClr val="accent4"/>
                </a:solidFill>
              </a:rPr>
              <a:t> </a:t>
            </a:r>
            <a:br>
              <a:rPr lang="de-DE" dirty="0">
                <a:solidFill>
                  <a:schemeClr val="accent4"/>
                </a:solidFill>
              </a:rPr>
            </a:br>
            <a:endParaRPr lang="de-DE" dirty="0">
              <a:solidFill>
                <a:schemeClr val="accent4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solidFill>
                  <a:schemeClr val="accent4"/>
                </a:solidFill>
              </a:rPr>
              <a:t>Data </a:t>
            </a:r>
            <a:r>
              <a:rPr lang="de-DE" dirty="0" err="1">
                <a:solidFill>
                  <a:schemeClr val="accent4"/>
                </a:solidFill>
              </a:rPr>
              <a:t>monitor</a:t>
            </a:r>
            <a:br>
              <a:rPr lang="de-DE" dirty="0">
                <a:solidFill>
                  <a:schemeClr val="accent4"/>
                </a:solidFill>
              </a:rPr>
            </a:br>
            <a:endParaRPr lang="de-DE" dirty="0">
              <a:solidFill>
                <a:schemeClr val="accent4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solidFill>
                  <a:schemeClr val="accent4"/>
                </a:solidFill>
              </a:rPr>
              <a:t>Action </a:t>
            </a:r>
            <a:r>
              <a:rPr lang="de-DE" dirty="0" err="1">
                <a:solidFill>
                  <a:schemeClr val="accent4"/>
                </a:solidFill>
              </a:rPr>
              <a:t>module</a:t>
            </a:r>
            <a:endParaRPr lang="de-DE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2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1D24-1067-DC46-A1BF-FECF44BC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Inventory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322C-C17A-754F-90F0-1FF6BA8C6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Database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organisation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in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Includes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specification</a:t>
            </a:r>
            <a:r>
              <a:rPr lang="de-DE" dirty="0"/>
              <a:t> (e.g. type, </a:t>
            </a:r>
            <a:r>
              <a:rPr lang="de-DE" dirty="0" err="1"/>
              <a:t>architecture</a:t>
            </a:r>
            <a:r>
              <a:rPr lang="de-DE" dirty="0"/>
              <a:t>, </a:t>
            </a:r>
            <a:r>
              <a:rPr lang="de-DE" dirty="0" err="1"/>
              <a:t>preprocessing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(e.g.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provenance</a:t>
            </a:r>
            <a:r>
              <a:rPr lang="de-DE" dirty="0"/>
              <a:t> (e.g.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Performance </a:t>
            </a:r>
            <a:r>
              <a:rPr lang="de-DE" dirty="0" err="1"/>
              <a:t>metrics</a:t>
            </a:r>
            <a:r>
              <a:rPr lang="de-DE" dirty="0"/>
              <a:t> (e.g. offline, </a:t>
            </a:r>
            <a:r>
              <a:rPr lang="de-DE" dirty="0" err="1"/>
              <a:t>production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Operational </a:t>
            </a:r>
            <a:r>
              <a:rPr lang="de-DE" dirty="0" err="1"/>
              <a:t>info</a:t>
            </a:r>
            <a:r>
              <a:rPr lang="de-DE" dirty="0"/>
              <a:t> (e.g. </a:t>
            </a:r>
            <a:r>
              <a:rPr lang="de-DE" dirty="0" err="1"/>
              <a:t>owners</a:t>
            </a:r>
            <a:r>
              <a:rPr lang="de-DE" dirty="0"/>
              <a:t>, </a:t>
            </a:r>
            <a:r>
              <a:rPr lang="de-DE" dirty="0" err="1"/>
              <a:t>purpose</a:t>
            </a:r>
            <a:r>
              <a:rPr lang="de-DE" dirty="0"/>
              <a:t>, </a:t>
            </a:r>
            <a:r>
              <a:rPr lang="de-DE" dirty="0" err="1"/>
              <a:t>retraining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95FEEE-7CC5-B647-B5A6-98F0A1F6F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1D24-1067-DC46-A1BF-FECF44BC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Output </a:t>
            </a:r>
            <a:r>
              <a:rPr lang="de-DE" dirty="0" err="1"/>
              <a:t>monitor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322C-C17A-754F-90F0-1FF6BA8C6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Sudden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Decrease</a:t>
            </a:r>
            <a:r>
              <a:rPr lang="de-DE" dirty="0"/>
              <a:t>? </a:t>
            </a:r>
            <a:r>
              <a:rPr lang="de-DE" dirty="0" err="1"/>
              <a:t>Icrease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same </a:t>
            </a:r>
            <a:r>
              <a:rPr lang="de-DE" dirty="0" err="1"/>
              <a:t>samples</a:t>
            </a:r>
            <a:r>
              <a:rPr lang="de-DE" dirty="0"/>
              <a:t> after </a:t>
            </a:r>
            <a:r>
              <a:rPr lang="de-DE" dirty="0" err="1"/>
              <a:t>retraining</a:t>
            </a:r>
            <a:r>
              <a:rPr lang="de-DE" dirty="0"/>
              <a:t>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95FEEE-7CC5-B647-B5A6-98F0A1F6F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23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1D24-1067-DC46-A1BF-FECF44BC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322C-C17A-754F-90F0-1FF6BA8C6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e.g. Receiver Operating </a:t>
            </a:r>
            <a:r>
              <a:rPr lang="de-DE" dirty="0" err="1"/>
              <a:t>Characteristics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)</a:t>
            </a:r>
          </a:p>
          <a:p>
            <a:r>
              <a:rPr lang="de-DE" dirty="0"/>
              <a:t>Precision-</a:t>
            </a:r>
            <a:r>
              <a:rPr lang="de-DE" dirty="0" err="1"/>
              <a:t>recall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, </a:t>
            </a:r>
            <a:r>
              <a:rPr lang="de-DE" dirty="0" err="1"/>
              <a:t>Jaccard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, </a:t>
            </a:r>
            <a:r>
              <a:rPr lang="de-DE" dirty="0" err="1"/>
              <a:t>root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95FEEE-7CC5-B647-B5A6-98F0A1F6F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84EC8-6039-D04E-B690-BD1287E8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0" y="2085410"/>
            <a:ext cx="3947056" cy="29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6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E674-9709-FE4F-8085-7EF6159B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FD7C7-50EA-7246-882D-F97191B2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/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variables </a:t>
            </a:r>
            <a:r>
              <a:rPr lang="de-DE" dirty="0" err="1"/>
              <a:t>changed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Metrics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Chi-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Kolmogorov-Smirnov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Earth </a:t>
            </a:r>
            <a:r>
              <a:rPr lang="de-DE" dirty="0" err="1"/>
              <a:t>mover‘s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Kullback-Leibler</a:t>
            </a:r>
            <a:r>
              <a:rPr lang="de-DE" dirty="0"/>
              <a:t> </a:t>
            </a:r>
            <a:r>
              <a:rPr lang="de-DE" dirty="0" err="1"/>
              <a:t>divergence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13F73D-255B-0D48-ABAC-D40BDADAC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997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E674-9709-FE4F-8085-7EF6159B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FD7C7-50EA-7246-882D-F97191B2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different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severity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Potential </a:t>
            </a:r>
            <a:r>
              <a:rPr lang="de-DE" dirty="0" err="1"/>
              <a:t>actions</a:t>
            </a:r>
            <a:endParaRPr lang="de-DE" dirty="0"/>
          </a:p>
          <a:p>
            <a:pPr marL="645750" lvl="4" indent="-285750">
              <a:buFont typeface="Arial" panose="020B0604020202020204" pitchFamily="34" charset="0"/>
              <a:buChar char="•"/>
            </a:pPr>
            <a:r>
              <a:rPr lang="de-DE" dirty="0"/>
              <a:t>Send alert, email</a:t>
            </a:r>
          </a:p>
          <a:p>
            <a:pPr marL="645750" lvl="4" indent="-285750">
              <a:buFont typeface="Arial" panose="020B0604020202020204" pitchFamily="34" charset="0"/>
              <a:buChar char="•"/>
            </a:pPr>
            <a:r>
              <a:rPr lang="de-DE" dirty="0"/>
              <a:t>Update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retrain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645750" lvl="4" indent="-285750">
              <a:buFont typeface="Arial" panose="020B0604020202020204" pitchFamily="34" charset="0"/>
              <a:buChar char="•"/>
            </a:pPr>
            <a:r>
              <a:rPr lang="de-DE" dirty="0" err="1"/>
              <a:t>Calibrate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645750" lvl="4" indent="-285750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brand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13F73D-255B-0D48-ABAC-D40BDADAC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203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1975691"/>
            <a:ext cx="7582223" cy="1631422"/>
          </a:xfrm>
        </p:spPr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Maintanance</a:t>
            </a:r>
            <a:r>
              <a:rPr lang="it-IT" dirty="0"/>
              <a:t> with </a:t>
            </a:r>
            <a:r>
              <a:rPr lang="it-IT" dirty="0" err="1"/>
              <a:t>Spark</a:t>
            </a:r>
            <a:r>
              <a:rPr lang="it-IT" dirty="0"/>
              <a:t>-ML</a:t>
            </a:r>
          </a:p>
        </p:txBody>
      </p:sp>
    </p:spTree>
    <p:extLst>
      <p:ext uri="{BB962C8B-B14F-4D97-AF65-F5344CB8AC3E}">
        <p14:creationId xmlns:p14="http://schemas.microsoft.com/office/powerpoint/2010/main" val="308007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0499-DBEA-4D4C-AD7F-3FBB5407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Model-DB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F5C9D-B33F-9147-A7F1-5BE059435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</a:t>
            </a:r>
            <a:r>
              <a:rPr lang="de-DE" dirty="0" err="1"/>
              <a:t>to</a:t>
            </a:r>
            <a:r>
              <a:rPr lang="de-DE" dirty="0"/>
              <a:t> manage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br>
              <a:rPr lang="de-DE" dirty="0"/>
            </a:b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live </a:t>
            </a:r>
            <a:r>
              <a:rPr lang="de-DE" dirty="0" err="1"/>
              <a:t>cycle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Developed</a:t>
            </a:r>
            <a:r>
              <a:rPr lang="de-DE" dirty="0"/>
              <a:t> at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, MIT </a:t>
            </a:r>
            <a:r>
              <a:rPr lang="de-DE" dirty="0" err="1"/>
              <a:t>licence</a:t>
            </a:r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mitdbg.github.io</a:t>
            </a:r>
            <a:r>
              <a:rPr lang="de-DE" dirty="0"/>
              <a:t>/</a:t>
            </a:r>
            <a:r>
              <a:rPr lang="de-DE" dirty="0" err="1"/>
              <a:t>modeldb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2162A7-B7F2-2F48-9A8F-641ACE58A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920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02A7-84CB-A84C-839A-04B67A9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F7ED8-54F1-0A45-93AE-58FFCD855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built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Monitor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SparkML</a:t>
            </a:r>
            <a:r>
              <a:rPr lang="de-DE" dirty="0"/>
              <a:t>, </a:t>
            </a:r>
            <a:r>
              <a:rPr lang="de-DE" dirty="0" err="1"/>
              <a:t>sklearn</a:t>
            </a:r>
            <a:r>
              <a:rPr lang="de-DE" dirty="0"/>
              <a:t>,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C396D1-8B65-904C-97B1-E34B004A6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64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model </a:t>
            </a:r>
            <a:r>
              <a:rPr lang="it-IT" dirty="0" err="1"/>
              <a:t>maintenance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EB1F-D5FD-FC41-BCB0-403DECAD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Model-DB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maintenance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2A9E2-B99A-4B40-91E9-87824D19B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7B9EDA-6F33-4E4C-94B3-4203E883E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A91777-C6F5-B648-9F54-98AF9C683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2686"/>
              </p:ext>
            </p:extLst>
          </p:nvPr>
        </p:nvGraphicFramePr>
        <p:xfrm>
          <a:off x="1339442" y="1995758"/>
          <a:ext cx="43399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220">
                  <a:extLst>
                    <a:ext uri="{9D8B030D-6E8A-4147-A177-3AD203B41FA5}">
                      <a16:colId xmlns:a16="http://schemas.microsoft.com/office/drawing/2014/main" val="1012632359"/>
                    </a:ext>
                  </a:extLst>
                </a:gridCol>
                <a:gridCol w="1459686">
                  <a:extLst>
                    <a:ext uri="{9D8B030D-6E8A-4147-A177-3AD203B41FA5}">
                      <a16:colId xmlns:a16="http://schemas.microsoft.com/office/drawing/2014/main" val="1888127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ModelDB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19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 </a:t>
                      </a:r>
                      <a:r>
                        <a:rPr lang="de-DE" dirty="0" err="1"/>
                        <a:t>Inventory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 </a:t>
                      </a:r>
                      <a:r>
                        <a:rPr lang="de-DE" dirty="0" err="1"/>
                        <a:t>output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monitor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6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monitor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external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9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Action </a:t>
                      </a:r>
                      <a:r>
                        <a:rPr lang="de-DE" dirty="0" err="1"/>
                        <a:t>module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950973"/>
                  </a:ext>
                </a:extLst>
              </a:tr>
            </a:tbl>
          </a:graphicData>
        </a:graphic>
      </p:graphicFrame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777F972-2018-0448-828E-A8106B2FB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128" y="2278546"/>
            <a:ext cx="586408" cy="586408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3034868-2700-3C4B-971B-FD3C44443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132" y="2630849"/>
            <a:ext cx="586408" cy="586408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9F99C1E9-AA9C-8247-9518-D3274E2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128" y="3381748"/>
            <a:ext cx="586408" cy="5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A976-F456-874E-AAA2-404F3617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Model-DB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9E4D1F-39B0-F241-B2A2-0F1E10880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0AB1E-8AB4-4A45-B9C4-06A0B26BAD84}"/>
              </a:ext>
            </a:extLst>
          </p:cNvPr>
          <p:cNvSpPr txBox="1"/>
          <p:nvPr/>
        </p:nvSpPr>
        <p:spPr>
          <a:xfrm>
            <a:off x="1728132" y="1472108"/>
            <a:ext cx="141773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Scala</a:t>
            </a:r>
          </a:p>
          <a:p>
            <a:r>
              <a:rPr lang="de-DE" sz="1400" dirty="0" err="1"/>
              <a:t>Spark.ml</a:t>
            </a:r>
            <a:endParaRPr lang="de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ED994-B4D4-9440-B9A4-B017518CFDEA}"/>
              </a:ext>
            </a:extLst>
          </p:cNvPr>
          <p:cNvSpPr txBox="1"/>
          <p:nvPr/>
        </p:nvSpPr>
        <p:spPr>
          <a:xfrm>
            <a:off x="1728132" y="2532015"/>
            <a:ext cx="141773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Python</a:t>
            </a:r>
          </a:p>
          <a:p>
            <a:r>
              <a:rPr lang="de-DE" sz="1400" dirty="0" err="1"/>
              <a:t>Scikit-learn</a:t>
            </a:r>
            <a:endParaRPr lang="de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0DA9-002E-4844-A508-359A3F43FACB}"/>
              </a:ext>
            </a:extLst>
          </p:cNvPr>
          <p:cNvSpPr txBox="1"/>
          <p:nvPr/>
        </p:nvSpPr>
        <p:spPr>
          <a:xfrm>
            <a:off x="1728132" y="3591922"/>
            <a:ext cx="141773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Other </a:t>
            </a:r>
            <a:r>
              <a:rPr lang="de-DE" sz="1400" dirty="0" err="1"/>
              <a:t>client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4FE88-D858-BD42-A1DC-3ADD9C04360E}"/>
              </a:ext>
            </a:extLst>
          </p:cNvPr>
          <p:cNvSpPr txBox="1"/>
          <p:nvPr/>
        </p:nvSpPr>
        <p:spPr>
          <a:xfrm>
            <a:off x="4395832" y="2208849"/>
            <a:ext cx="922047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de-DE" sz="1400" dirty="0" err="1"/>
              <a:t>ModelDB</a:t>
            </a:r>
            <a:endParaRPr lang="de-DE" sz="1400" dirty="0"/>
          </a:p>
          <a:p>
            <a:r>
              <a:rPr lang="de-DE" sz="1400" dirty="0"/>
              <a:t>Backend</a:t>
            </a:r>
          </a:p>
          <a:p>
            <a:endParaRPr lang="de-DE" sz="1400" dirty="0"/>
          </a:p>
          <a:p>
            <a:endParaRPr lang="de-DE" sz="1400" dirty="0"/>
          </a:p>
          <a:p>
            <a:r>
              <a:rPr lang="de-DE" sz="1400" dirty="0" err="1"/>
              <a:t>storage</a:t>
            </a:r>
            <a:endParaRPr lang="de-D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BC85C-0483-A64B-8B8C-EBD70BDBFF3A}"/>
              </a:ext>
            </a:extLst>
          </p:cNvPr>
          <p:cNvSpPr txBox="1"/>
          <p:nvPr/>
        </p:nvSpPr>
        <p:spPr>
          <a:xfrm>
            <a:off x="6567840" y="2316570"/>
            <a:ext cx="107379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/>
              <a:t>ModelDB</a:t>
            </a:r>
            <a:r>
              <a:rPr lang="de-DE" sz="1400" dirty="0"/>
              <a:t> </a:t>
            </a:r>
            <a:r>
              <a:rPr lang="de-DE" sz="1400" dirty="0" err="1"/>
              <a:t>frontend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 err="1"/>
              <a:t>Vis</a:t>
            </a:r>
            <a:r>
              <a:rPr lang="de-DE" sz="1400" dirty="0"/>
              <a:t> + </a:t>
            </a:r>
            <a:r>
              <a:rPr lang="de-DE" sz="1400" dirty="0" err="1"/>
              <a:t>query</a:t>
            </a:r>
            <a:endParaRPr lang="de-DE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642581-3D32-5043-B1AE-A72FF7ED2B4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45871" y="1733718"/>
            <a:ext cx="1132515" cy="8380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3B77D-BADD-E445-82BE-B41F00CF49D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45871" y="3015497"/>
            <a:ext cx="1132515" cy="83803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A815CE-50C8-894E-9CE8-3DFB6BFCB033}"/>
              </a:ext>
            </a:extLst>
          </p:cNvPr>
          <p:cNvCxnSpPr>
            <a:cxnSpLocks/>
          </p:cNvCxnSpPr>
          <p:nvPr/>
        </p:nvCxnSpPr>
        <p:spPr>
          <a:xfrm>
            <a:off x="3254929" y="2793623"/>
            <a:ext cx="1023457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A14790-D1C9-5A4A-834B-4C8858CE62E1}"/>
              </a:ext>
            </a:extLst>
          </p:cNvPr>
          <p:cNvCxnSpPr>
            <a:cxnSpLocks/>
          </p:cNvCxnSpPr>
          <p:nvPr/>
        </p:nvCxnSpPr>
        <p:spPr>
          <a:xfrm>
            <a:off x="5435325" y="2775816"/>
            <a:ext cx="1040977" cy="17807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FB997F-8267-4E4C-9DE1-B0F58B32BB3C}"/>
              </a:ext>
            </a:extLst>
          </p:cNvPr>
          <p:cNvSpPr txBox="1"/>
          <p:nvPr/>
        </p:nvSpPr>
        <p:spPr>
          <a:xfrm>
            <a:off x="1588852" y="4297279"/>
            <a:ext cx="1696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Support </a:t>
            </a:r>
            <a:r>
              <a:rPr lang="de-DE" sz="1400" dirty="0" err="1">
                <a:solidFill>
                  <a:schemeClr val="accent6"/>
                </a:solidFill>
              </a:rPr>
              <a:t>for</a:t>
            </a:r>
            <a:r>
              <a:rPr lang="de-DE" sz="1400" dirty="0">
                <a:solidFill>
                  <a:schemeClr val="accent6"/>
                </a:solidFill>
              </a:rPr>
              <a:t> diverse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languages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and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environments</a:t>
            </a:r>
            <a:endParaRPr lang="de-DE" sz="1400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2A088-8A81-D04F-A989-3DCCC0A5AD29}"/>
              </a:ext>
            </a:extLst>
          </p:cNvPr>
          <p:cNvSpPr txBox="1"/>
          <p:nvPr/>
        </p:nvSpPr>
        <p:spPr>
          <a:xfrm>
            <a:off x="3987867" y="4405001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Minimal </a:t>
            </a:r>
            <a:r>
              <a:rPr lang="de-DE" sz="1400" dirty="0" err="1">
                <a:solidFill>
                  <a:schemeClr val="accent6"/>
                </a:solidFill>
              </a:rPr>
              <a:t>changes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to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existing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workflow</a:t>
            </a:r>
            <a:endParaRPr lang="de-DE" sz="1400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8B0A6D-4E6B-BE42-B169-22EC8D059705}"/>
              </a:ext>
            </a:extLst>
          </p:cNvPr>
          <p:cNvSpPr txBox="1"/>
          <p:nvPr/>
        </p:nvSpPr>
        <p:spPr>
          <a:xfrm>
            <a:off x="6578789" y="4405001"/>
            <a:ext cx="105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Rich </a:t>
            </a:r>
            <a:r>
              <a:rPr lang="de-DE" sz="1400" dirty="0" err="1">
                <a:solidFill>
                  <a:schemeClr val="accent6"/>
                </a:solidFill>
              </a:rPr>
              <a:t>visual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interface</a:t>
            </a:r>
            <a:endParaRPr lang="de-DE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50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50F0B-FC7E-CD4A-83D2-73882D25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23" y="1161668"/>
            <a:ext cx="5521820" cy="326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9A976-F456-874E-AAA2-404F3617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Model-DB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9E4D1F-39B0-F241-B2A2-0F1E10880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FB997F-8267-4E4C-9DE1-B0F58B32BB3C}"/>
              </a:ext>
            </a:extLst>
          </p:cNvPr>
          <p:cNvSpPr txBox="1"/>
          <p:nvPr/>
        </p:nvSpPr>
        <p:spPr>
          <a:xfrm>
            <a:off x="1588852" y="4297279"/>
            <a:ext cx="1696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Support </a:t>
            </a:r>
            <a:r>
              <a:rPr lang="de-DE" sz="1400" dirty="0" err="1">
                <a:solidFill>
                  <a:schemeClr val="accent6"/>
                </a:solidFill>
              </a:rPr>
              <a:t>for</a:t>
            </a:r>
            <a:r>
              <a:rPr lang="de-DE" sz="1400" dirty="0">
                <a:solidFill>
                  <a:schemeClr val="accent6"/>
                </a:solidFill>
              </a:rPr>
              <a:t> diverse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languages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and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environments</a:t>
            </a:r>
            <a:endParaRPr lang="de-DE" sz="1400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2A088-8A81-D04F-A989-3DCCC0A5AD29}"/>
              </a:ext>
            </a:extLst>
          </p:cNvPr>
          <p:cNvSpPr txBox="1"/>
          <p:nvPr/>
        </p:nvSpPr>
        <p:spPr>
          <a:xfrm>
            <a:off x="3987867" y="4405001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Minimal </a:t>
            </a:r>
            <a:r>
              <a:rPr lang="de-DE" sz="1400" dirty="0" err="1">
                <a:solidFill>
                  <a:schemeClr val="accent6"/>
                </a:solidFill>
              </a:rPr>
              <a:t>changes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to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existing</a:t>
            </a:r>
            <a:r>
              <a:rPr lang="de-DE" sz="1400" dirty="0">
                <a:solidFill>
                  <a:schemeClr val="accent6"/>
                </a:solidFill>
              </a:rPr>
              <a:t> </a:t>
            </a:r>
            <a:r>
              <a:rPr lang="de-DE" sz="1400" dirty="0" err="1">
                <a:solidFill>
                  <a:schemeClr val="accent6"/>
                </a:solidFill>
              </a:rPr>
              <a:t>workflow</a:t>
            </a:r>
            <a:endParaRPr lang="de-DE" sz="1400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8B0A6D-4E6B-BE42-B169-22EC8D059705}"/>
              </a:ext>
            </a:extLst>
          </p:cNvPr>
          <p:cNvSpPr txBox="1"/>
          <p:nvPr/>
        </p:nvSpPr>
        <p:spPr>
          <a:xfrm>
            <a:off x="6578789" y="4405001"/>
            <a:ext cx="105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6"/>
                </a:solidFill>
              </a:rPr>
              <a:t>Rich </a:t>
            </a:r>
            <a:r>
              <a:rPr lang="de-DE" sz="1400" dirty="0" err="1">
                <a:solidFill>
                  <a:schemeClr val="accent6"/>
                </a:solidFill>
              </a:rPr>
              <a:t>visual</a:t>
            </a:r>
            <a:br>
              <a:rPr lang="de-DE" sz="1400" dirty="0">
                <a:solidFill>
                  <a:schemeClr val="accent6"/>
                </a:solidFill>
              </a:rPr>
            </a:br>
            <a:r>
              <a:rPr lang="de-DE" sz="1400" dirty="0" err="1">
                <a:solidFill>
                  <a:schemeClr val="accent6"/>
                </a:solidFill>
              </a:rPr>
              <a:t>interface</a:t>
            </a:r>
            <a:endParaRPr lang="de-DE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2D4-0FAA-714C-AA29-3918BCB6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Model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AB843-6F4A-4D42-8B51-88118B983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During</a:t>
            </a:r>
            <a:r>
              <a:rPr lang="de-DE" dirty="0"/>
              <a:t> offline </a:t>
            </a:r>
            <a:r>
              <a:rPr lang="de-DE" dirty="0" err="1"/>
              <a:t>experimentation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hyperparameters</a:t>
            </a:r>
            <a:r>
              <a:rPr lang="de-DE" dirty="0"/>
              <a:t>, </a:t>
            </a:r>
            <a:r>
              <a:rPr lang="de-DE" dirty="0" err="1"/>
              <a:t>architectures</a:t>
            </a:r>
            <a:r>
              <a:rPr lang="de-DE" dirty="0"/>
              <a:t>, </a:t>
            </a:r>
            <a:r>
              <a:rPr lang="de-DE" dirty="0" err="1"/>
              <a:t>pipelines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deployment</a:t>
            </a:r>
            <a:br>
              <a:rPr lang="de-DE" dirty="0"/>
            </a:br>
            <a:r>
              <a:rPr lang="de-DE" dirty="0" err="1"/>
              <a:t>often</a:t>
            </a:r>
            <a:r>
              <a:rPr lang="de-DE" dirty="0"/>
              <a:t> simpler </a:t>
            </a:r>
            <a:r>
              <a:rPr lang="de-DE" dirty="0" err="1"/>
              <a:t>data</a:t>
            </a:r>
            <a:r>
              <a:rPr lang="de-DE" dirty="0"/>
              <a:t>, e.g.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E60C7F-8358-D846-8037-4370ACFAA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60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34A-7C58-0746-805A-CA4382BB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in </a:t>
            </a:r>
            <a:r>
              <a:rPr lang="de-DE" dirty="0" err="1"/>
              <a:t>spark</a:t>
            </a:r>
            <a:r>
              <a:rPr lang="de-DE" dirty="0"/>
              <a:t>-ML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680A9-9D91-034E-8FF8-F3BBFF670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spark.read_csv</a:t>
            </a:r>
            <a:r>
              <a:rPr lang="de-DE" dirty="0"/>
              <a:t>(</a:t>
            </a:r>
            <a:r>
              <a:rPr lang="de-DE" i="1" dirty="0" err="1"/>
              <a:t>path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 err="1"/>
              <a:t>assembler</a:t>
            </a:r>
            <a:r>
              <a:rPr lang="de-DE" dirty="0"/>
              <a:t> = </a:t>
            </a:r>
            <a:r>
              <a:rPr lang="de-DE" dirty="0" err="1"/>
              <a:t>new</a:t>
            </a:r>
            <a:endParaRPr lang="de-DE" dirty="0"/>
          </a:p>
          <a:p>
            <a:r>
              <a:rPr lang="de-DE" dirty="0" err="1"/>
              <a:t>vectorAssembler.setInputCols</a:t>
            </a:r>
            <a:r>
              <a:rPr lang="de-DE" dirty="0"/>
              <a:t>(…).</a:t>
            </a:r>
            <a:r>
              <a:rPr lang="de-DE" dirty="0" err="1"/>
              <a:t>setOutputCols</a:t>
            </a:r>
            <a:r>
              <a:rPr lang="de-DE" dirty="0"/>
              <a:t>(´</a:t>
            </a:r>
            <a:r>
              <a:rPr lang="de-DE" dirty="0" err="1"/>
              <a:t>features</a:t>
            </a:r>
            <a:r>
              <a:rPr lang="de-DE" dirty="0"/>
              <a:t>´)</a:t>
            </a:r>
          </a:p>
          <a:p>
            <a:r>
              <a:rPr lang="de-DE" dirty="0" err="1"/>
              <a:t>df_trafo</a:t>
            </a:r>
            <a:r>
              <a:rPr lang="de-DE" dirty="0"/>
              <a:t> = </a:t>
            </a:r>
            <a:r>
              <a:rPr lang="de-DE" dirty="0" err="1"/>
              <a:t>assembler.transform</a:t>
            </a:r>
            <a:r>
              <a:rPr lang="de-DE" dirty="0"/>
              <a:t>(</a:t>
            </a:r>
            <a:r>
              <a:rPr lang="de-DE" dirty="0" err="1"/>
              <a:t>df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logReg</a:t>
            </a:r>
            <a:r>
              <a:rPr lang="de-DE" dirty="0"/>
              <a:t> = </a:t>
            </a:r>
            <a:r>
              <a:rPr lang="de-DE" dirty="0" err="1"/>
              <a:t>new</a:t>
            </a:r>
            <a:endParaRPr lang="de-DE" dirty="0"/>
          </a:p>
          <a:p>
            <a:r>
              <a:rPr lang="de-DE" dirty="0" err="1"/>
              <a:t>LogisticRegression</a:t>
            </a:r>
            <a:r>
              <a:rPr lang="de-DE" dirty="0"/>
              <a:t>().</a:t>
            </a:r>
            <a:r>
              <a:rPr lang="de-DE" dirty="0" err="1"/>
              <a:t>setLabelCol</a:t>
            </a:r>
            <a:r>
              <a:rPr lang="de-DE" dirty="0"/>
              <a:t>(„Default“)</a:t>
            </a:r>
          </a:p>
          <a:p>
            <a:r>
              <a:rPr lang="de-DE" dirty="0" err="1"/>
              <a:t>LogRegModel</a:t>
            </a:r>
            <a:r>
              <a:rPr lang="de-DE" dirty="0"/>
              <a:t> = </a:t>
            </a:r>
            <a:r>
              <a:rPr lang="de-DE" dirty="0" err="1"/>
              <a:t>logReg.fit</a:t>
            </a:r>
            <a:r>
              <a:rPr lang="de-DE" dirty="0"/>
              <a:t>(</a:t>
            </a:r>
            <a:r>
              <a:rPr lang="de-DE" dirty="0" err="1"/>
              <a:t>df_trafo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501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34A-7C58-0746-805A-CA4382BB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in </a:t>
            </a:r>
            <a:r>
              <a:rPr lang="de-DE" dirty="0" err="1"/>
              <a:t>spark</a:t>
            </a:r>
            <a:r>
              <a:rPr lang="de-DE" dirty="0"/>
              <a:t>-ML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680A9-9D91-034E-8FF8-F3BBFF670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spark.</a:t>
            </a:r>
            <a:r>
              <a:rPr lang="de-DE" dirty="0" err="1">
                <a:solidFill>
                  <a:schemeClr val="accent5"/>
                </a:solidFill>
              </a:rPr>
              <a:t>read_csvSync</a:t>
            </a:r>
            <a:r>
              <a:rPr lang="de-DE" dirty="0"/>
              <a:t>(</a:t>
            </a:r>
            <a:r>
              <a:rPr lang="de-DE" i="1" dirty="0" err="1"/>
              <a:t>path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 err="1"/>
              <a:t>assembler</a:t>
            </a:r>
            <a:r>
              <a:rPr lang="de-DE" dirty="0"/>
              <a:t> = </a:t>
            </a:r>
            <a:r>
              <a:rPr lang="de-DE" dirty="0" err="1"/>
              <a:t>new</a:t>
            </a:r>
            <a:endParaRPr lang="de-DE" dirty="0"/>
          </a:p>
          <a:p>
            <a:r>
              <a:rPr lang="de-DE" dirty="0" err="1"/>
              <a:t>vectorAssembler.setInputCols</a:t>
            </a:r>
            <a:r>
              <a:rPr lang="de-DE" dirty="0"/>
              <a:t>(…).</a:t>
            </a:r>
            <a:r>
              <a:rPr lang="de-DE" dirty="0" err="1"/>
              <a:t>setOutputCols</a:t>
            </a:r>
            <a:r>
              <a:rPr lang="de-DE" dirty="0"/>
              <a:t>(´</a:t>
            </a:r>
            <a:r>
              <a:rPr lang="de-DE" dirty="0" err="1"/>
              <a:t>features</a:t>
            </a:r>
            <a:r>
              <a:rPr lang="de-DE" dirty="0"/>
              <a:t>´)</a:t>
            </a:r>
          </a:p>
          <a:p>
            <a:r>
              <a:rPr lang="de-DE" dirty="0" err="1"/>
              <a:t>df_trafo</a:t>
            </a:r>
            <a:r>
              <a:rPr lang="de-DE" dirty="0"/>
              <a:t> = </a:t>
            </a:r>
            <a:r>
              <a:rPr lang="de-DE" dirty="0" err="1"/>
              <a:t>assembler.</a:t>
            </a:r>
            <a:r>
              <a:rPr lang="de-DE" dirty="0" err="1">
                <a:solidFill>
                  <a:schemeClr val="accent5"/>
                </a:solidFill>
              </a:rPr>
              <a:t>transformSync</a:t>
            </a:r>
            <a:r>
              <a:rPr lang="de-DE" dirty="0"/>
              <a:t>(</a:t>
            </a:r>
            <a:r>
              <a:rPr lang="de-DE" dirty="0" err="1"/>
              <a:t>df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logReg</a:t>
            </a:r>
            <a:r>
              <a:rPr lang="de-DE" dirty="0"/>
              <a:t> = </a:t>
            </a:r>
            <a:r>
              <a:rPr lang="de-DE" dirty="0" err="1"/>
              <a:t>new</a:t>
            </a:r>
            <a:endParaRPr lang="de-DE" dirty="0"/>
          </a:p>
          <a:p>
            <a:r>
              <a:rPr lang="de-DE" dirty="0" err="1"/>
              <a:t>LogisticRegression</a:t>
            </a:r>
            <a:r>
              <a:rPr lang="de-DE" dirty="0"/>
              <a:t>().</a:t>
            </a:r>
            <a:r>
              <a:rPr lang="de-DE" dirty="0" err="1"/>
              <a:t>setLabelCol</a:t>
            </a:r>
            <a:r>
              <a:rPr lang="de-DE" dirty="0"/>
              <a:t>(„Default“)</a:t>
            </a:r>
          </a:p>
          <a:p>
            <a:r>
              <a:rPr lang="de-DE" dirty="0" err="1"/>
              <a:t>LogRegModel</a:t>
            </a:r>
            <a:r>
              <a:rPr lang="de-DE" dirty="0"/>
              <a:t> = </a:t>
            </a:r>
            <a:r>
              <a:rPr lang="de-DE" dirty="0" err="1"/>
              <a:t>logReg.</a:t>
            </a:r>
            <a:r>
              <a:rPr lang="de-DE" dirty="0" err="1">
                <a:solidFill>
                  <a:schemeClr val="accent5"/>
                </a:solidFill>
              </a:rPr>
              <a:t>fitSync</a:t>
            </a:r>
            <a:r>
              <a:rPr lang="de-DE" dirty="0"/>
              <a:t>(</a:t>
            </a:r>
            <a:r>
              <a:rPr lang="de-DE" dirty="0" err="1"/>
              <a:t>df_trafo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75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A88F-8FEF-A84B-BB06-F607A7F2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Monitoring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4ECB-8E3A-2944-B4EC-0D5F70E7F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Associate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registered </a:t>
            </a:r>
            <a:r>
              <a:rPr lang="de-DE" dirty="0" err="1"/>
              <a:t>model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mdb.appendToVectorField</a:t>
            </a:r>
            <a:r>
              <a:rPr lang="de-DE" dirty="0"/>
              <a:t>(</a:t>
            </a:r>
            <a:r>
              <a:rPr lang="de-DE" dirty="0" err="1"/>
              <a:t>modelId</a:t>
            </a:r>
            <a:r>
              <a:rPr lang="de-DE" dirty="0"/>
              <a:t>, </a:t>
            </a:r>
            <a:r>
              <a:rPr lang="de-DE" dirty="0" err="1"/>
              <a:t>vectorName</a:t>
            </a:r>
            <a:r>
              <a:rPr lang="de-DE" dirty="0"/>
              <a:t>, </a:t>
            </a:r>
            <a:r>
              <a:rPr lang="de-DE" dirty="0" err="1"/>
              <a:t>key</a:t>
            </a:r>
            <a:r>
              <a:rPr lang="de-DE" dirty="0"/>
              <a:t>, </a:t>
            </a:r>
            <a:r>
              <a:rPr lang="de-DE" dirty="0" err="1"/>
              <a:t>value</a:t>
            </a:r>
            <a:r>
              <a:rPr lang="de-DE" dirty="0"/>
              <a:t>)</a:t>
            </a:r>
          </a:p>
          <a:p>
            <a:r>
              <a:rPr lang="de-DE" dirty="0" err="1"/>
              <a:t>mdb.appendToVectorField</a:t>
            </a:r>
            <a:r>
              <a:rPr lang="de-DE" dirty="0"/>
              <a:t>(„dj3894d0“, „AUROC“, “May 1, 2019“, 0.95)</a:t>
            </a:r>
          </a:p>
          <a:p>
            <a:endParaRPr lang="de-DE" dirty="0"/>
          </a:p>
          <a:p>
            <a:r>
              <a:rPr lang="de-DE" dirty="0" err="1"/>
              <a:t>mdb.registerTrigger</a:t>
            </a:r>
            <a:r>
              <a:rPr lang="de-DE" dirty="0"/>
              <a:t>(</a:t>
            </a:r>
            <a:r>
              <a:rPr lang="de-DE" dirty="0" err="1"/>
              <a:t>modelId</a:t>
            </a:r>
            <a:r>
              <a:rPr lang="de-DE" dirty="0"/>
              <a:t>, </a:t>
            </a:r>
            <a:r>
              <a:rPr lang="de-DE" dirty="0" err="1"/>
              <a:t>vectorName</a:t>
            </a:r>
            <a:r>
              <a:rPr lang="de-DE" dirty="0"/>
              <a:t>, </a:t>
            </a:r>
            <a:r>
              <a:rPr lang="de-DE" dirty="0" err="1"/>
              <a:t>trigger_on</a:t>
            </a:r>
            <a:r>
              <a:rPr lang="de-DE" dirty="0"/>
              <a:t>, </a:t>
            </a:r>
            <a:r>
              <a:rPr lang="de-DE" dirty="0" err="1"/>
              <a:t>action</a:t>
            </a:r>
            <a:r>
              <a:rPr lang="de-DE" dirty="0"/>
              <a:t>(x))</a:t>
            </a:r>
          </a:p>
          <a:p>
            <a:r>
              <a:rPr lang="de-DE" dirty="0" err="1"/>
              <a:t>mdb.registerTrigger</a:t>
            </a:r>
            <a:r>
              <a:rPr lang="de-DE" dirty="0"/>
              <a:t>(„dj3894d0“, „AUROC“, ON_INSERT, </a:t>
            </a:r>
            <a:r>
              <a:rPr lang="de-DE" dirty="0" err="1"/>
              <a:t>action</a:t>
            </a:r>
            <a:r>
              <a:rPr lang="de-DE" dirty="0"/>
              <a:t>(x):….)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: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 send an email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shell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CBAE50-1715-0C42-A09A-B765C6518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9C42-B461-E748-B7F0-9D8A6CD7B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Reviewing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4011550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71AC-D6AC-7943-A584-1EB05DEE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Model-DB </a:t>
            </a:r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2FE00-AB46-B84C-8F08-C3AB1CAC8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management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Track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offline </a:t>
            </a:r>
            <a:r>
              <a:rPr lang="de-DE" dirty="0" err="1"/>
              <a:t>experimentation</a:t>
            </a:r>
            <a:br>
              <a:rPr lang="de-DE" dirty="0"/>
            </a:br>
            <a:r>
              <a:rPr lang="de-DE" i="1" dirty="0" err="1"/>
              <a:t>and</a:t>
            </a:r>
            <a:br>
              <a:rPr lang="de-DE" dirty="0"/>
            </a:br>
            <a:r>
              <a:rPr lang="de-DE" dirty="0"/>
              <a:t>online </a:t>
            </a:r>
            <a:r>
              <a:rPr lang="de-DE" dirty="0" err="1"/>
              <a:t>deployment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Connectors</a:t>
            </a:r>
            <a:r>
              <a:rPr lang="de-DE" dirty="0"/>
              <a:t> in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Rich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interface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71982C-93D6-4147-9C09-90CE9C2DD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50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7267-F1BA-3446-9B13-DEF49297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E7974-63DD-EB43-B6A1-F9A4300D6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decay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assumptions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: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de-DE" dirty="0" err="1"/>
              <a:t>Inventory</a:t>
            </a:r>
            <a:endParaRPr lang="de-DE" dirty="0"/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monitor</a:t>
            </a:r>
            <a:endParaRPr lang="de-DE" dirty="0"/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de-DE" dirty="0"/>
              <a:t>Data </a:t>
            </a:r>
            <a:r>
              <a:rPr lang="de-DE" dirty="0" err="1"/>
              <a:t>monitor</a:t>
            </a:r>
            <a:endParaRPr lang="de-DE" dirty="0"/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de-DE" dirty="0"/>
              <a:t>Action </a:t>
            </a:r>
            <a:r>
              <a:rPr lang="de-DE" dirty="0" err="1"/>
              <a:t>module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open-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easy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SparkML</a:t>
            </a:r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4785307-832E-0A4E-A8EC-FBA42D4A4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85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A8F17-2AE5-184A-A692-C279F178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58"/>
            <a:ext cx="9144000" cy="27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7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Arial Black"/>
              </a:rPr>
              <a:t>Here you may use an impact phrase to introduce your topic. The font size used within this copy box usually is 24pt.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Statement </a:t>
            </a:r>
            <a:br>
              <a:rPr lang="it-IT" dirty="0"/>
            </a:br>
            <a:r>
              <a:rPr lang="it-IT" dirty="0"/>
              <a:t>chart for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points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ON WHITE BACKGROUND</a:t>
            </a:r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>
                <a:solidFill>
                  <a:srgbClr val="000000"/>
                </a:solidFill>
              </a:rPr>
              <a:t>This</a:t>
            </a:r>
            <a:r>
              <a:rPr lang="it-IT" sz="3000" dirty="0">
                <a:solidFill>
                  <a:srgbClr val="000000"/>
                </a:solidFill>
              </a:rPr>
              <a:t> </a:t>
            </a:r>
            <a:r>
              <a:rPr lang="it-IT" sz="3000" dirty="0" err="1">
                <a:solidFill>
                  <a:srgbClr val="000000"/>
                </a:solidFill>
              </a:rPr>
              <a:t>is</a:t>
            </a:r>
            <a:r>
              <a:rPr lang="it-IT" sz="3000" dirty="0">
                <a:solidFill>
                  <a:srgbClr val="000000"/>
                </a:solidFill>
              </a:rPr>
              <a:t> a</a:t>
            </a:r>
            <a:br>
              <a:rPr lang="it-IT" sz="3000" dirty="0">
                <a:solidFill>
                  <a:srgbClr val="000000"/>
                </a:solidFill>
              </a:rPr>
            </a:br>
            <a:r>
              <a:rPr lang="it-IT" dirty="0">
                <a:solidFill>
                  <a:srgbClr val="000000"/>
                </a:solidFill>
              </a:rPr>
              <a:t>statement</a:t>
            </a:r>
            <a:br>
              <a:rPr lang="it-IT" dirty="0">
                <a:solidFill>
                  <a:srgbClr val="000000"/>
                </a:solidFill>
              </a:rPr>
            </a:br>
            <a:r>
              <a:rPr lang="it-IT" sz="3000" dirty="0">
                <a:solidFill>
                  <a:srgbClr val="000000"/>
                </a:solidFill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WITH A FULLSCREEN IMAGE BACKGROUND</a:t>
            </a:r>
          </a:p>
          <a:p>
            <a:r>
              <a:rPr lang="en-US" dirty="0">
                <a:cs typeface="Arial"/>
              </a:rPr>
              <a:t>AND A 50% WHITE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</a:t>
            </a:r>
            <a:br>
              <a:rPr lang="it-IT" dirty="0"/>
            </a:br>
            <a:r>
              <a:rPr lang="it-IT" dirty="0"/>
              <a:t>statement</a:t>
            </a:r>
            <a:br>
              <a:rPr lang="it-IT" dirty="0"/>
            </a:br>
            <a:r>
              <a:rPr lang="it-IT" sz="3000" dirty="0"/>
              <a:t>CHART</a:t>
            </a: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TO CHANGE BACKGROUND IMAGE </a:t>
            </a:r>
          </a:p>
          <a:p>
            <a:r>
              <a:rPr lang="it-IT" dirty="0"/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/>
              <a:t>THIS IS A </a:t>
            </a:r>
            <a:br>
              <a:rPr lang="it-IT" sz="3000" dirty="0"/>
            </a:br>
            <a:r>
              <a:rPr lang="it-IT" dirty="0"/>
              <a:t>STATEMENT </a:t>
            </a:r>
            <a:br>
              <a:rPr lang="it-IT" dirty="0"/>
            </a:br>
            <a:r>
              <a:rPr lang="it-IT" sz="3000" dirty="0"/>
              <a:t>CHART (2)</a:t>
            </a:r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TO CHANGE BACKGROUND IMAGE </a:t>
            </a:r>
          </a:p>
          <a:p>
            <a:r>
              <a:rPr lang="it-IT" dirty="0">
                <a:solidFill>
                  <a:srgbClr val="000000"/>
                </a:solidFill>
              </a:rPr>
              <a:t>ENTER SLIDE MASTER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>
                <a:solidFill>
                  <a:srgbClr val="000000"/>
                </a:solidFill>
              </a:rPr>
              <a:t>Slide with</a:t>
            </a:r>
            <a:br>
              <a:rPr lang="it-IT" sz="3000" dirty="0">
                <a:solidFill>
                  <a:srgbClr val="000000"/>
                </a:solidFill>
              </a:rPr>
            </a:br>
            <a:r>
              <a:rPr lang="it-IT" sz="3000" dirty="0" err="1">
                <a:solidFill>
                  <a:srgbClr val="000000"/>
                </a:solidFill>
              </a:rPr>
              <a:t>fullscreen</a:t>
            </a:r>
            <a:r>
              <a:rPr lang="it-IT" sz="3000" dirty="0">
                <a:solidFill>
                  <a:srgbClr val="000000"/>
                </a:solidFill>
              </a:rPr>
              <a:t> image &amp;</a:t>
            </a:r>
            <a:br>
              <a:rPr lang="it-IT" sz="3000" dirty="0">
                <a:solidFill>
                  <a:srgbClr val="000000"/>
                </a:solidFill>
              </a:rPr>
            </a:br>
            <a:r>
              <a:rPr lang="it-IT" dirty="0">
                <a:solidFill>
                  <a:srgbClr val="000000"/>
                </a:solidFill>
              </a:rPr>
              <a:t>Text </a:t>
            </a:r>
            <a:endParaRPr lang="it-IT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TEXT SAMPLES</a:t>
            </a:r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SUBHEADLINE WITH SOME ADDITIONAL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TEMPLATE WITH SINGLE COLUMN</a:t>
            </a:r>
            <a:br>
              <a:rPr lang="it-IT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an example of a simple text with the standard style applied.</a:t>
            </a:r>
          </a:p>
          <a:p>
            <a:r>
              <a:rPr lang="it-IT" dirty="0">
                <a:solidFill>
                  <a:schemeClr val="tx2"/>
                </a:solidFill>
                <a:latin typeface="+mj-lt"/>
              </a:rPr>
              <a:t>YOU CAN ALSO USE TEXTUAL EVIDENCE</a:t>
            </a:r>
          </a:p>
          <a:p>
            <a:endParaRPr lang="de-DE" sz="1000" kern="0" dirty="0">
              <a:solidFill>
                <a:sysClr val="window" lastClr="FFFFFF"/>
              </a:solidFill>
              <a:latin typeface="+mj-lt"/>
              <a:cs typeface="Arial"/>
            </a:endParaRPr>
          </a:p>
          <a:p>
            <a:r>
              <a:rPr lang="de-DE" kern="0" dirty="0" err="1">
                <a:solidFill>
                  <a:srgbClr val="000000"/>
                </a:solidFill>
                <a:cs typeface="Arial"/>
              </a:rPr>
              <a:t>Here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you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can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see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a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bulleted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textfield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: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>
                <a:solidFill>
                  <a:srgbClr val="000000"/>
                </a:solidFill>
                <a:cs typeface="Arial"/>
              </a:rPr>
              <a:t>Please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make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sure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the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bullets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are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and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at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130%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of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text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size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.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solidFill>
                  <a:srgbClr val="000000"/>
                </a:solidFill>
                <a:cs typeface="Arial"/>
              </a:rPr>
              <a:t>The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fontsize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within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copy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boxes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usually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18pt.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If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necessary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for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the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suitable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presentation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of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your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content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you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may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reduce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the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fontsize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600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sz="1600" kern="0" dirty="0">
                <a:solidFill>
                  <a:srgbClr val="000000"/>
                </a:solidFill>
                <a:cs typeface="Arial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endParaRPr lang="it-IT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Samples WITH AND WITHOUT BULLETED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BC54B-D6B4-BC4D-BEB5-56D86409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47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B7F9D9-7ED1-BF49-8D05-72336A5D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29" y="0"/>
            <a:ext cx="3753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2"/>
            <a:ext cx="9144000" cy="12638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FULLSCREEN BACKGROUND IMAGE OPTIMIZED for web (not grainy)</a:t>
            </a:r>
            <a:endParaRPr lang="de-D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73853" y="4019118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000000"/>
                </a:solidFill>
              </a:rPr>
              <a:t>Layers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at</a:t>
            </a:r>
            <a:r>
              <a:rPr lang="it-IT" dirty="0">
                <a:solidFill>
                  <a:srgbClr val="000000"/>
                </a:solidFill>
              </a:rPr>
              <a:t> the top and </a:t>
            </a:r>
            <a:r>
              <a:rPr lang="it-IT" dirty="0" err="1">
                <a:solidFill>
                  <a:srgbClr val="000000"/>
                </a:solidFill>
              </a:rPr>
              <a:t>at</a:t>
            </a:r>
            <a:r>
              <a:rPr lang="it-IT" dirty="0">
                <a:solidFill>
                  <a:srgbClr val="000000"/>
                </a:solidFill>
              </a:rPr>
              <a:t> the bottom of </a:t>
            </a:r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slide are </a:t>
            </a:r>
            <a:r>
              <a:rPr lang="it-IT" dirty="0" err="1">
                <a:solidFill>
                  <a:srgbClr val="000000"/>
                </a:solidFill>
              </a:rPr>
              <a:t>usually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filled</a:t>
            </a:r>
            <a:r>
              <a:rPr lang="it-IT" dirty="0">
                <a:solidFill>
                  <a:srgbClr val="000000"/>
                </a:solidFill>
              </a:rPr>
              <a:t> with 50% </a:t>
            </a:r>
            <a:r>
              <a:rPr lang="it-IT" dirty="0" err="1">
                <a:solidFill>
                  <a:srgbClr val="000000"/>
                </a:solidFill>
              </a:rPr>
              <a:t>transparency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white</a:t>
            </a:r>
            <a:r>
              <a:rPr lang="it-IT" dirty="0">
                <a:solidFill>
                  <a:srgbClr val="000000"/>
                </a:solidFill>
              </a:rPr>
              <a:t>. The </a:t>
            </a:r>
            <a:r>
              <a:rPr lang="it-IT" dirty="0" err="1">
                <a:solidFill>
                  <a:srgbClr val="000000"/>
                </a:solidFill>
              </a:rPr>
              <a:t>little</a:t>
            </a:r>
            <a:r>
              <a:rPr lang="it-IT" dirty="0">
                <a:solidFill>
                  <a:srgbClr val="000000"/>
                </a:solidFill>
              </a:rPr>
              <a:t> man </a:t>
            </a:r>
            <a:r>
              <a:rPr lang="it-IT" dirty="0" err="1">
                <a:solidFill>
                  <a:srgbClr val="000000"/>
                </a:solidFill>
              </a:rPr>
              <a:t>running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at</a:t>
            </a:r>
            <a:r>
              <a:rPr lang="it-IT" dirty="0">
                <a:solidFill>
                  <a:srgbClr val="000000"/>
                </a:solidFill>
              </a:rPr>
              <a:t> bottom right </a:t>
            </a:r>
            <a:r>
              <a:rPr lang="it-IT" dirty="0" err="1">
                <a:solidFill>
                  <a:srgbClr val="000000"/>
                </a:solidFill>
              </a:rPr>
              <a:t>has</a:t>
            </a:r>
            <a:r>
              <a:rPr lang="it-IT" dirty="0">
                <a:solidFill>
                  <a:srgbClr val="000000"/>
                </a:solidFill>
              </a:rPr>
              <a:t> to be </a:t>
            </a:r>
            <a:r>
              <a:rPr lang="it-IT" dirty="0" err="1">
                <a:solidFill>
                  <a:srgbClr val="000000"/>
                </a:solidFill>
              </a:rPr>
              <a:t>brought</a:t>
            </a:r>
            <a:r>
              <a:rPr lang="it-IT" dirty="0">
                <a:solidFill>
                  <a:srgbClr val="000000"/>
                </a:solidFill>
              </a:rPr>
              <a:t> in front, so </a:t>
            </a:r>
            <a:r>
              <a:rPr lang="it-IT" dirty="0" err="1">
                <a:solidFill>
                  <a:srgbClr val="000000"/>
                </a:solidFill>
              </a:rPr>
              <a:t>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pasted</a:t>
            </a:r>
            <a:r>
              <a:rPr lang="it-IT" dirty="0">
                <a:solidFill>
                  <a:srgbClr val="000000"/>
                </a:solidFill>
              </a:rPr>
              <a:t> on </a:t>
            </a:r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Picture optimized for web on</a:t>
            </a:r>
            <a:r>
              <a:rPr lang="it-IT" dirty="0">
                <a:solidFill>
                  <a:srgbClr val="000000"/>
                </a:solidFill>
              </a:rPr>
              <a:t> WHITE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000000"/>
                </a:solidFill>
              </a:rPr>
              <a:t>Layers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at</a:t>
            </a:r>
            <a:r>
              <a:rPr lang="it-IT" dirty="0">
                <a:solidFill>
                  <a:srgbClr val="000000"/>
                </a:solidFill>
              </a:rPr>
              <a:t> the top and </a:t>
            </a:r>
            <a:r>
              <a:rPr lang="it-IT" dirty="0" err="1">
                <a:solidFill>
                  <a:srgbClr val="000000"/>
                </a:solidFill>
              </a:rPr>
              <a:t>at</a:t>
            </a:r>
            <a:r>
              <a:rPr lang="it-IT" dirty="0">
                <a:solidFill>
                  <a:srgbClr val="000000"/>
                </a:solidFill>
              </a:rPr>
              <a:t> the bottom of </a:t>
            </a:r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slide are </a:t>
            </a:r>
            <a:r>
              <a:rPr lang="it-IT" dirty="0" err="1">
                <a:solidFill>
                  <a:srgbClr val="000000"/>
                </a:solidFill>
              </a:rPr>
              <a:t>filled</a:t>
            </a:r>
            <a:r>
              <a:rPr lang="it-IT" dirty="0">
                <a:solidFill>
                  <a:srgbClr val="000000"/>
                </a:solidFill>
              </a:rPr>
              <a:t> with 100% </a:t>
            </a:r>
            <a:r>
              <a:rPr lang="it-IT" dirty="0" err="1">
                <a:solidFill>
                  <a:srgbClr val="000000"/>
                </a:solidFill>
              </a:rPr>
              <a:t>white</a:t>
            </a:r>
            <a:r>
              <a:rPr lang="it-IT" dirty="0">
                <a:solidFill>
                  <a:srgbClr val="000000"/>
                </a:solidFill>
              </a:rPr>
              <a:t> and are </a:t>
            </a:r>
            <a:r>
              <a:rPr lang="it-IT" dirty="0" err="1">
                <a:solidFill>
                  <a:srgbClr val="000000"/>
                </a:solidFill>
              </a:rPr>
              <a:t>already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present</a:t>
            </a:r>
            <a:r>
              <a:rPr lang="it-IT" dirty="0">
                <a:solidFill>
                  <a:srgbClr val="000000"/>
                </a:solidFill>
              </a:rPr>
              <a:t> in the slide master.</a:t>
            </a:r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an </a:t>
            </a:r>
            <a:r>
              <a:rPr lang="it-IT" dirty="0" err="1">
                <a:solidFill>
                  <a:srgbClr val="000000"/>
                </a:solidFill>
              </a:rPr>
              <a:t>example</a:t>
            </a:r>
            <a:r>
              <a:rPr lang="it-IT" dirty="0">
                <a:solidFill>
                  <a:srgbClr val="000000"/>
                </a:solidFill>
              </a:rPr>
              <a:t> of a </a:t>
            </a:r>
            <a:r>
              <a:rPr lang="it-IT" dirty="0" err="1">
                <a:solidFill>
                  <a:srgbClr val="000000"/>
                </a:solidFill>
              </a:rPr>
              <a:t>simple</a:t>
            </a:r>
            <a:r>
              <a:rPr lang="it-IT" dirty="0">
                <a:solidFill>
                  <a:srgbClr val="000000"/>
                </a:solidFill>
              </a:rPr>
              <a:t> text with the standard style.</a:t>
            </a:r>
          </a:p>
          <a:p>
            <a:r>
              <a:rPr lang="it-IT" i="1" dirty="0" err="1">
                <a:solidFill>
                  <a:srgbClr val="000000"/>
                </a:solidFill>
              </a:rPr>
              <a:t>Lorem</a:t>
            </a:r>
            <a:r>
              <a:rPr lang="it-IT" i="1" dirty="0">
                <a:solidFill>
                  <a:srgbClr val="000000"/>
                </a:solidFill>
              </a:rPr>
              <a:t> </a:t>
            </a:r>
            <a:r>
              <a:rPr lang="it-IT" i="1" dirty="0" err="1">
                <a:solidFill>
                  <a:srgbClr val="000000"/>
                </a:solidFill>
              </a:rPr>
              <a:t>ipsum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amet</a:t>
            </a:r>
            <a:r>
              <a:rPr lang="it-IT" dirty="0">
                <a:solidFill>
                  <a:srgbClr val="000000"/>
                </a:solidFill>
              </a:rPr>
              <a:t>, </a:t>
            </a:r>
            <a:r>
              <a:rPr lang="it-IT" dirty="0" err="1">
                <a:solidFill>
                  <a:srgbClr val="000000"/>
                </a:solidFill>
              </a:rPr>
              <a:t>consectetuer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adipiscing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elit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commodo</a:t>
            </a:r>
            <a:r>
              <a:rPr lang="it-IT" dirty="0">
                <a:solidFill>
                  <a:srgbClr val="000000"/>
                </a:solidFill>
              </a:rPr>
              <a:t> ligula </a:t>
            </a:r>
            <a:r>
              <a:rPr lang="it-IT" dirty="0" err="1">
                <a:solidFill>
                  <a:srgbClr val="000000"/>
                </a:solidFill>
              </a:rPr>
              <a:t>eget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massa.</a:t>
            </a:r>
          </a:p>
          <a:p>
            <a:r>
              <a:rPr lang="de-DE" kern="0" dirty="0">
                <a:solidFill>
                  <a:srgbClr val="000000"/>
                </a:solidFill>
                <a:cs typeface="Arial"/>
              </a:rPr>
              <a:t>The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fontsize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within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side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copy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boxes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usually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16pt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WITH 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With SIDE TEXT</a:t>
            </a:r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an </a:t>
            </a:r>
            <a:r>
              <a:rPr lang="it-IT" dirty="0" err="1">
                <a:solidFill>
                  <a:srgbClr val="000000"/>
                </a:solidFill>
              </a:rPr>
              <a:t>example</a:t>
            </a:r>
            <a:r>
              <a:rPr lang="it-IT" dirty="0">
                <a:solidFill>
                  <a:srgbClr val="000000"/>
                </a:solidFill>
              </a:rPr>
              <a:t> of a </a:t>
            </a:r>
            <a:r>
              <a:rPr lang="it-IT" dirty="0" err="1">
                <a:solidFill>
                  <a:srgbClr val="000000"/>
                </a:solidFill>
              </a:rPr>
              <a:t>simple</a:t>
            </a:r>
            <a:r>
              <a:rPr lang="it-IT" dirty="0">
                <a:solidFill>
                  <a:srgbClr val="000000"/>
                </a:solidFill>
              </a:rPr>
              <a:t> text with the standard style.</a:t>
            </a:r>
          </a:p>
          <a:p>
            <a:r>
              <a:rPr lang="it-IT" i="1" dirty="0" err="1">
                <a:solidFill>
                  <a:srgbClr val="000000"/>
                </a:solidFill>
              </a:rPr>
              <a:t>Lorem</a:t>
            </a:r>
            <a:r>
              <a:rPr lang="it-IT" i="1" dirty="0">
                <a:solidFill>
                  <a:srgbClr val="000000"/>
                </a:solidFill>
              </a:rPr>
              <a:t> </a:t>
            </a:r>
            <a:r>
              <a:rPr lang="it-IT" i="1" dirty="0" err="1">
                <a:solidFill>
                  <a:srgbClr val="000000"/>
                </a:solidFill>
              </a:rPr>
              <a:t>ipsum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amet</a:t>
            </a:r>
            <a:r>
              <a:rPr lang="it-IT" dirty="0">
                <a:solidFill>
                  <a:srgbClr val="000000"/>
                </a:solidFill>
              </a:rPr>
              <a:t>, </a:t>
            </a:r>
            <a:r>
              <a:rPr lang="it-IT" dirty="0" err="1">
                <a:solidFill>
                  <a:srgbClr val="000000"/>
                </a:solidFill>
              </a:rPr>
              <a:t>consectetuer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adipiscing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elit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commodo</a:t>
            </a:r>
            <a:r>
              <a:rPr lang="it-IT" dirty="0">
                <a:solidFill>
                  <a:srgbClr val="000000"/>
                </a:solidFill>
              </a:rPr>
              <a:t> ligula </a:t>
            </a:r>
            <a:r>
              <a:rPr lang="it-IT" dirty="0" err="1">
                <a:solidFill>
                  <a:srgbClr val="000000"/>
                </a:solidFill>
              </a:rPr>
              <a:t>eget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massa.</a:t>
            </a:r>
          </a:p>
          <a:p>
            <a:r>
              <a:rPr lang="de-DE" kern="0" dirty="0">
                <a:solidFill>
                  <a:srgbClr val="000000"/>
                </a:solidFill>
                <a:cs typeface="Arial"/>
              </a:rPr>
              <a:t>The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size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within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side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copy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boxes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usually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16pt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46569" y="408191"/>
            <a:ext cx="8250863" cy="266461"/>
          </a:xfrm>
        </p:spPr>
        <p:txBody>
          <a:bodyPr/>
          <a:lstStyle/>
          <a:p>
            <a:r>
              <a:rPr lang="it-IT">
                <a:solidFill>
                  <a:srgbClr val="000000"/>
                </a:solidFill>
              </a:rPr>
              <a:t>TEMPLATE WITH INSERT GRADIENT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/>
              <a:t>GROWHT</a:t>
            </a:r>
            <a:endParaRPr lang="it-IT" sz="7200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/>
              <a:t>YOU CAN HIGHLIGH SOME TEXT HERE.</a:t>
            </a:r>
          </a:p>
          <a:p>
            <a:r>
              <a:rPr lang="it-IT"/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>
                <a:solidFill>
                  <a:srgbClr val="000000"/>
                </a:solidFill>
              </a:rPr>
              <a:t>With SIDE TEXT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Chart style</a:t>
            </a:r>
          </a:p>
        </p:txBody>
      </p:sp>
    </p:spTree>
    <p:extLst>
      <p:ext uri="{BB962C8B-B14F-4D97-AF65-F5344CB8AC3E}">
        <p14:creationId xmlns:p14="http://schemas.microsoft.com/office/powerpoint/2010/main" val="1790458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FULLSCREEN BG IMAGE AND A 50% white TRANSPARENCY LAYER</a:t>
            </a:r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827762669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00000"/>
                </a:solidFill>
              </a:rPr>
              <a:t>The </a:t>
            </a:r>
            <a:r>
              <a:rPr lang="it-IT" sz="1400" dirty="0" err="1">
                <a:solidFill>
                  <a:srgbClr val="000000"/>
                </a:solidFill>
              </a:rPr>
              <a:t>little</a:t>
            </a:r>
            <a:r>
              <a:rPr lang="it-IT" sz="1400" dirty="0">
                <a:solidFill>
                  <a:srgbClr val="000000"/>
                </a:solidFill>
              </a:rPr>
              <a:t> man </a:t>
            </a:r>
            <a:r>
              <a:rPr lang="it-IT" sz="1400" dirty="0" err="1">
                <a:solidFill>
                  <a:srgbClr val="000000"/>
                </a:solidFill>
              </a:rPr>
              <a:t>running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at</a:t>
            </a:r>
            <a:r>
              <a:rPr lang="it-IT" sz="1400" dirty="0">
                <a:solidFill>
                  <a:srgbClr val="000000"/>
                </a:solidFill>
              </a:rPr>
              <a:t> bottom right </a:t>
            </a:r>
            <a:r>
              <a:rPr lang="it-IT" sz="1400" dirty="0" err="1">
                <a:solidFill>
                  <a:srgbClr val="000000"/>
                </a:solidFill>
              </a:rPr>
              <a:t>has</a:t>
            </a:r>
            <a:r>
              <a:rPr lang="it-IT" sz="1400" dirty="0">
                <a:solidFill>
                  <a:srgbClr val="000000"/>
                </a:solidFill>
              </a:rPr>
              <a:t> to be </a:t>
            </a:r>
            <a:r>
              <a:rPr lang="it-IT" sz="1400" dirty="0" err="1">
                <a:solidFill>
                  <a:srgbClr val="000000"/>
                </a:solidFill>
              </a:rPr>
              <a:t>brought</a:t>
            </a:r>
            <a:r>
              <a:rPr lang="it-IT" sz="1400" dirty="0">
                <a:solidFill>
                  <a:srgbClr val="000000"/>
                </a:solidFill>
              </a:rPr>
              <a:t> in front, so </a:t>
            </a:r>
            <a:r>
              <a:rPr lang="it-IT" sz="1400" dirty="0" err="1">
                <a:solidFill>
                  <a:srgbClr val="000000"/>
                </a:solidFill>
              </a:rPr>
              <a:t>it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is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pasted</a:t>
            </a:r>
            <a:r>
              <a:rPr lang="it-IT" sz="1400" dirty="0">
                <a:solidFill>
                  <a:srgbClr val="000000"/>
                </a:solidFill>
              </a:rPr>
              <a:t> on </a:t>
            </a:r>
            <a:r>
              <a:rPr lang="it-IT" sz="1400" dirty="0" err="1">
                <a:solidFill>
                  <a:srgbClr val="000000"/>
                </a:solidFill>
              </a:rPr>
              <a:t>this</a:t>
            </a:r>
            <a:r>
              <a:rPr lang="it-IT" sz="1400" dirty="0">
                <a:solidFill>
                  <a:srgbClr val="000000"/>
                </a:solidFill>
              </a:rPr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4074142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white BACKGROUND AND SINGLE COLUMN</a:t>
            </a:r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221156770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4"/>
          <p:cNvGraphicFramePr/>
          <p:nvPr>
            <p:extLst>
              <p:ext uri="{D42A27DB-BD31-4B8C-83A1-F6EECF244321}">
                <p14:modId xmlns:p14="http://schemas.microsoft.com/office/powerpoint/2010/main" val="1640189750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621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white BACKGROUND AND double COLUMN</a:t>
            </a:r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670307394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2001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white BACKGROUND AND triple COLUMN</a:t>
            </a:r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3095813154"/>
              </p:ext>
            </p:extLst>
          </p:nvPr>
        </p:nvGraphicFramePr>
        <p:xfrm>
          <a:off x="577240" y="1335832"/>
          <a:ext cx="8259774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9390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trend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white BACKGROUND</a:t>
            </a:r>
          </a:p>
        </p:txBody>
      </p:sp>
      <p:graphicFrame>
        <p:nvGraphicFramePr>
          <p:cNvPr id="13" name="Diagramm 4"/>
          <p:cNvGraphicFramePr/>
          <p:nvPr>
            <p:extLst>
              <p:ext uri="{D42A27DB-BD31-4B8C-83A1-F6EECF244321}">
                <p14:modId xmlns:p14="http://schemas.microsoft.com/office/powerpoint/2010/main" val="2453237546"/>
              </p:ext>
            </p:extLst>
          </p:nvPr>
        </p:nvGraphicFramePr>
        <p:xfrm>
          <a:off x="-153909" y="1082570"/>
          <a:ext cx="9406551" cy="406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feld 5"/>
          <p:cNvSpPr txBox="1"/>
          <p:nvPr/>
        </p:nvSpPr>
        <p:spPr>
          <a:xfrm>
            <a:off x="474385" y="4576848"/>
            <a:ext cx="549314" cy="2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2015</a:t>
            </a:r>
          </a:p>
        </p:txBody>
      </p:sp>
      <p:sp>
        <p:nvSpPr>
          <p:cNvPr id="15" name="Textfeld 6"/>
          <p:cNvSpPr txBox="1"/>
          <p:nvPr/>
        </p:nvSpPr>
        <p:spPr>
          <a:xfrm>
            <a:off x="474385" y="4279796"/>
            <a:ext cx="549314" cy="23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56881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B554B-58A2-8E43-8C6A-06DE142F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12" y="0"/>
            <a:ext cx="48829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846E6-9B6E-8548-B121-A0A438046E1B}"/>
              </a:ext>
            </a:extLst>
          </p:cNvPr>
          <p:cNvSpPr txBox="1"/>
          <p:nvPr/>
        </p:nvSpPr>
        <p:spPr>
          <a:xfrm>
            <a:off x="7709210" y="460173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The Guardian</a:t>
            </a:r>
          </a:p>
        </p:txBody>
      </p:sp>
    </p:spTree>
    <p:extLst>
      <p:ext uri="{BB962C8B-B14F-4D97-AF65-F5344CB8AC3E}">
        <p14:creationId xmlns:p14="http://schemas.microsoft.com/office/powerpoint/2010/main" val="1823677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>
                <a:latin typeface="Arial Black" panose="020B0A04020102020204" pitchFamily="34" charset="0"/>
              </a:rPr>
              <a:t>EVIDENCE</a:t>
            </a:r>
            <a:endParaRPr lang="it-IT" dirty="0"/>
          </a:p>
          <a:p>
            <a:r>
              <a:rPr lang="it-IT" dirty="0" err="1">
                <a:solidFill>
                  <a:srgbClr val="000000"/>
                </a:solidFill>
              </a:rPr>
              <a:t>This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is</a:t>
            </a:r>
            <a:r>
              <a:rPr lang="it-IT" dirty="0">
                <a:solidFill>
                  <a:srgbClr val="000000"/>
                </a:solidFill>
              </a:rPr>
              <a:t> an </a:t>
            </a:r>
            <a:r>
              <a:rPr lang="it-IT" dirty="0" err="1">
                <a:solidFill>
                  <a:srgbClr val="000000"/>
                </a:solidFill>
              </a:rPr>
              <a:t>example</a:t>
            </a:r>
            <a:r>
              <a:rPr lang="it-IT" dirty="0">
                <a:solidFill>
                  <a:srgbClr val="000000"/>
                </a:solidFill>
              </a:rPr>
              <a:t> of a </a:t>
            </a:r>
            <a:r>
              <a:rPr lang="it-IT" dirty="0" err="1">
                <a:solidFill>
                  <a:srgbClr val="000000"/>
                </a:solidFill>
              </a:rPr>
              <a:t>simple</a:t>
            </a:r>
            <a:r>
              <a:rPr lang="it-IT" dirty="0">
                <a:solidFill>
                  <a:srgbClr val="000000"/>
                </a:solidFill>
              </a:rPr>
              <a:t> text with the standard style.</a:t>
            </a:r>
          </a:p>
          <a:p>
            <a:r>
              <a:rPr lang="it-IT" i="1" dirty="0" err="1">
                <a:solidFill>
                  <a:srgbClr val="000000"/>
                </a:solidFill>
              </a:rPr>
              <a:t>Lorem</a:t>
            </a:r>
            <a:r>
              <a:rPr lang="it-IT" i="1" dirty="0">
                <a:solidFill>
                  <a:srgbClr val="000000"/>
                </a:solidFill>
              </a:rPr>
              <a:t> </a:t>
            </a:r>
            <a:r>
              <a:rPr lang="it-IT" i="1" dirty="0" err="1">
                <a:solidFill>
                  <a:srgbClr val="000000"/>
                </a:solidFill>
              </a:rPr>
              <a:t>ipsum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sit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amet</a:t>
            </a:r>
            <a:r>
              <a:rPr lang="it-IT" dirty="0">
                <a:solidFill>
                  <a:srgbClr val="000000"/>
                </a:solidFill>
              </a:rPr>
              <a:t>, </a:t>
            </a:r>
            <a:r>
              <a:rPr lang="it-IT" dirty="0" err="1">
                <a:solidFill>
                  <a:srgbClr val="000000"/>
                </a:solidFill>
              </a:rPr>
              <a:t>consectetuer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adipiscing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elit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commodo</a:t>
            </a:r>
            <a:r>
              <a:rPr lang="it-IT" dirty="0">
                <a:solidFill>
                  <a:srgbClr val="000000"/>
                </a:solidFill>
              </a:rPr>
              <a:t> ligula </a:t>
            </a:r>
            <a:r>
              <a:rPr lang="it-IT" dirty="0" err="1">
                <a:solidFill>
                  <a:srgbClr val="000000"/>
                </a:solidFill>
              </a:rPr>
              <a:t>eget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dolor</a:t>
            </a:r>
            <a:r>
              <a:rPr lang="it-IT" dirty="0">
                <a:solidFill>
                  <a:srgbClr val="000000"/>
                </a:solidFill>
              </a:rPr>
              <a:t>. </a:t>
            </a:r>
            <a:r>
              <a:rPr lang="it-IT" dirty="0" err="1">
                <a:solidFill>
                  <a:srgbClr val="000000"/>
                </a:solidFill>
              </a:rPr>
              <a:t>Aenean</a:t>
            </a:r>
            <a:r>
              <a:rPr lang="it-IT" dirty="0">
                <a:solidFill>
                  <a:srgbClr val="000000"/>
                </a:solidFill>
              </a:rPr>
              <a:t> massa.</a:t>
            </a:r>
          </a:p>
          <a:p>
            <a:r>
              <a:rPr lang="de-DE" kern="0" dirty="0">
                <a:solidFill>
                  <a:srgbClr val="000000"/>
                </a:solidFill>
                <a:cs typeface="Arial"/>
              </a:rPr>
              <a:t>The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fontsize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within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side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copy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boxes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usually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16pt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000000"/>
                </a:solidFill>
              </a:rPr>
              <a:t>TEMPLATE FOR TREND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>
                <a:solidFill>
                  <a:srgbClr val="000000"/>
                </a:solidFill>
              </a:rPr>
              <a:t>With side text</a:t>
            </a:r>
            <a:endParaRPr lang="it-IT" dirty="0">
              <a:solidFill>
                <a:srgbClr val="000000"/>
              </a:solidFill>
            </a:endParaRPr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309008233"/>
              </p:ext>
            </p:extLst>
          </p:nvPr>
        </p:nvGraphicFramePr>
        <p:xfrm>
          <a:off x="3823855" y="1261317"/>
          <a:ext cx="5011387" cy="333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501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 Black" panose="020B0A0402010202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trend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FULLSCREEN BG IMAGE AND A 50% white TRANSPARENCY LAYER</a:t>
            </a:r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00000"/>
                </a:solidFill>
              </a:rPr>
              <a:t>The </a:t>
            </a:r>
            <a:r>
              <a:rPr lang="it-IT" sz="1400" dirty="0" err="1">
                <a:solidFill>
                  <a:srgbClr val="000000"/>
                </a:solidFill>
              </a:rPr>
              <a:t>little</a:t>
            </a:r>
            <a:r>
              <a:rPr lang="it-IT" sz="1400" dirty="0">
                <a:solidFill>
                  <a:srgbClr val="000000"/>
                </a:solidFill>
              </a:rPr>
              <a:t> man </a:t>
            </a:r>
            <a:r>
              <a:rPr lang="it-IT" sz="1400" dirty="0" err="1">
                <a:solidFill>
                  <a:srgbClr val="000000"/>
                </a:solidFill>
              </a:rPr>
              <a:t>running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at</a:t>
            </a:r>
            <a:r>
              <a:rPr lang="it-IT" sz="1400" dirty="0">
                <a:solidFill>
                  <a:srgbClr val="000000"/>
                </a:solidFill>
              </a:rPr>
              <a:t> bottom right </a:t>
            </a:r>
            <a:r>
              <a:rPr lang="it-IT" sz="1400" dirty="0" err="1">
                <a:solidFill>
                  <a:srgbClr val="000000"/>
                </a:solidFill>
              </a:rPr>
              <a:t>has</a:t>
            </a:r>
            <a:r>
              <a:rPr lang="it-IT" sz="1400" dirty="0">
                <a:solidFill>
                  <a:srgbClr val="000000"/>
                </a:solidFill>
              </a:rPr>
              <a:t> to be </a:t>
            </a:r>
            <a:r>
              <a:rPr lang="it-IT" sz="1400" dirty="0" err="1">
                <a:solidFill>
                  <a:srgbClr val="000000"/>
                </a:solidFill>
              </a:rPr>
              <a:t>brought</a:t>
            </a:r>
            <a:r>
              <a:rPr lang="it-IT" sz="1400" dirty="0">
                <a:solidFill>
                  <a:srgbClr val="000000"/>
                </a:solidFill>
              </a:rPr>
              <a:t> in front, so </a:t>
            </a:r>
            <a:r>
              <a:rPr lang="it-IT" sz="1400" dirty="0" err="1">
                <a:solidFill>
                  <a:srgbClr val="000000"/>
                </a:solidFill>
              </a:rPr>
              <a:t>it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is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pasted</a:t>
            </a:r>
            <a:r>
              <a:rPr lang="it-IT" sz="1400" dirty="0">
                <a:solidFill>
                  <a:srgbClr val="000000"/>
                </a:solidFill>
              </a:rPr>
              <a:t> on </a:t>
            </a:r>
            <a:r>
              <a:rPr lang="it-IT" sz="1400" dirty="0" err="1">
                <a:solidFill>
                  <a:srgbClr val="000000"/>
                </a:solidFill>
              </a:rPr>
              <a:t>this</a:t>
            </a:r>
            <a:r>
              <a:rPr lang="it-IT" sz="1400" dirty="0">
                <a:solidFill>
                  <a:srgbClr val="000000"/>
                </a:solidFill>
              </a:rPr>
              <a:t> slide.</a:t>
            </a:r>
          </a:p>
        </p:txBody>
      </p:sp>
      <p:cxnSp>
        <p:nvCxnSpPr>
          <p:cNvPr id="11" name="Gerade Verbindung 25"/>
          <p:cNvCxnSpPr/>
          <p:nvPr/>
        </p:nvCxnSpPr>
        <p:spPr>
          <a:xfrm>
            <a:off x="60324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6"/>
          <p:cNvCxnSpPr/>
          <p:nvPr/>
        </p:nvCxnSpPr>
        <p:spPr>
          <a:xfrm>
            <a:off x="196465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7"/>
          <p:cNvCxnSpPr/>
          <p:nvPr/>
        </p:nvCxnSpPr>
        <p:spPr>
          <a:xfrm>
            <a:off x="3326068" y="1441355"/>
            <a:ext cx="0" cy="2597934"/>
          </a:xfrm>
          <a:prstGeom prst="line">
            <a:avLst/>
          </a:prstGeom>
          <a:ln w="38100" cmpd="sng">
            <a:solidFill>
              <a:srgbClr val="595959">
                <a:alpha val="1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4"/>
          <p:cNvCxnSpPr/>
          <p:nvPr/>
        </p:nvCxnSpPr>
        <p:spPr>
          <a:xfrm>
            <a:off x="4687478" y="1441355"/>
            <a:ext cx="0" cy="2597934"/>
          </a:xfrm>
          <a:prstGeom prst="line">
            <a:avLst/>
          </a:prstGeom>
          <a:ln w="38100" cmpd="sng">
            <a:solidFill>
              <a:srgbClr val="595959">
                <a:alpha val="1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45"/>
          <p:cNvCxnSpPr/>
          <p:nvPr/>
        </p:nvCxnSpPr>
        <p:spPr>
          <a:xfrm>
            <a:off x="6048888" y="1441355"/>
            <a:ext cx="0" cy="2597934"/>
          </a:xfrm>
          <a:prstGeom prst="line">
            <a:avLst/>
          </a:prstGeom>
          <a:ln w="38100" cmpd="sng">
            <a:solidFill>
              <a:srgbClr val="595959">
                <a:alpha val="1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46"/>
          <p:cNvCxnSpPr/>
          <p:nvPr/>
        </p:nvCxnSpPr>
        <p:spPr>
          <a:xfrm>
            <a:off x="7410298" y="1441355"/>
            <a:ext cx="0" cy="2597934"/>
          </a:xfrm>
          <a:prstGeom prst="line">
            <a:avLst/>
          </a:prstGeom>
          <a:ln w="38100" cmpd="sng">
            <a:solidFill>
              <a:srgbClr val="595959">
                <a:alpha val="1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47"/>
          <p:cNvCxnSpPr/>
          <p:nvPr/>
        </p:nvCxnSpPr>
        <p:spPr>
          <a:xfrm>
            <a:off x="8771705" y="1441355"/>
            <a:ext cx="0" cy="2597934"/>
          </a:xfrm>
          <a:prstGeom prst="line">
            <a:avLst/>
          </a:prstGeom>
          <a:ln w="38100" cmpd="sng">
            <a:solidFill>
              <a:srgbClr val="595959">
                <a:alpha val="17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chtungspfeil 15"/>
          <p:cNvSpPr/>
          <p:nvPr/>
        </p:nvSpPr>
        <p:spPr>
          <a:xfrm>
            <a:off x="603248" y="1441355"/>
            <a:ext cx="8168457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2" name="Textfeld 16"/>
          <p:cNvSpPr txBox="1"/>
          <p:nvPr/>
        </p:nvSpPr>
        <p:spPr>
          <a:xfrm>
            <a:off x="723505" y="1519018"/>
            <a:ext cx="1367362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1ST </a:t>
            </a:r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</a:p>
        </p:txBody>
      </p:sp>
      <p:sp>
        <p:nvSpPr>
          <p:cNvPr id="23" name="Richtungspfeil 17"/>
          <p:cNvSpPr/>
          <p:nvPr/>
        </p:nvSpPr>
        <p:spPr>
          <a:xfrm>
            <a:off x="603248" y="1986605"/>
            <a:ext cx="680705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4" name="Textfeld 18"/>
          <p:cNvSpPr txBox="1"/>
          <p:nvPr/>
        </p:nvSpPr>
        <p:spPr>
          <a:xfrm>
            <a:off x="723505" y="2064268"/>
            <a:ext cx="1404231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2ND </a:t>
            </a:r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</a:p>
        </p:txBody>
      </p:sp>
      <p:sp>
        <p:nvSpPr>
          <p:cNvPr id="25" name="Richtungspfeil 19"/>
          <p:cNvSpPr/>
          <p:nvPr/>
        </p:nvSpPr>
        <p:spPr>
          <a:xfrm>
            <a:off x="603248" y="2531855"/>
            <a:ext cx="544564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6" name="Textfeld 20"/>
          <p:cNvSpPr txBox="1"/>
          <p:nvPr/>
        </p:nvSpPr>
        <p:spPr>
          <a:xfrm>
            <a:off x="723505" y="2609518"/>
            <a:ext cx="1393010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3RD </a:t>
            </a:r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</a:p>
        </p:txBody>
      </p:sp>
      <p:sp>
        <p:nvSpPr>
          <p:cNvPr id="27" name="Richtungspfeil 21"/>
          <p:cNvSpPr/>
          <p:nvPr/>
        </p:nvSpPr>
        <p:spPr>
          <a:xfrm>
            <a:off x="603248" y="3077105"/>
            <a:ext cx="408423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8" name="Textfeld 22"/>
          <p:cNvSpPr txBox="1"/>
          <p:nvPr/>
        </p:nvSpPr>
        <p:spPr>
          <a:xfrm>
            <a:off x="723505" y="3154768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4TH </a:t>
            </a:r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</a:p>
        </p:txBody>
      </p:sp>
      <p:sp>
        <p:nvSpPr>
          <p:cNvPr id="29" name="Richtungspfeil 23"/>
          <p:cNvSpPr/>
          <p:nvPr/>
        </p:nvSpPr>
        <p:spPr>
          <a:xfrm>
            <a:off x="603248" y="3622355"/>
            <a:ext cx="272282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30" name="Textfeld 24"/>
          <p:cNvSpPr txBox="1"/>
          <p:nvPr/>
        </p:nvSpPr>
        <p:spPr>
          <a:xfrm>
            <a:off x="723505" y="3700017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5TH </a:t>
            </a:r>
            <a:r>
              <a:rPr lang="de-DE" sz="1700" dirty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4048043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</a:rPr>
              <a:t>TEMPLATE FOR pie chart</a:t>
            </a:r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00000"/>
                </a:solidFill>
              </a:rPr>
              <a:t>The </a:t>
            </a:r>
            <a:r>
              <a:rPr lang="it-IT" sz="1400" dirty="0" err="1">
                <a:solidFill>
                  <a:srgbClr val="000000"/>
                </a:solidFill>
              </a:rPr>
              <a:t>little</a:t>
            </a:r>
            <a:r>
              <a:rPr lang="it-IT" sz="1400" dirty="0">
                <a:solidFill>
                  <a:srgbClr val="000000"/>
                </a:solidFill>
              </a:rPr>
              <a:t> man </a:t>
            </a:r>
            <a:r>
              <a:rPr lang="it-IT" sz="1400" dirty="0" err="1">
                <a:solidFill>
                  <a:srgbClr val="000000"/>
                </a:solidFill>
              </a:rPr>
              <a:t>running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at</a:t>
            </a:r>
            <a:r>
              <a:rPr lang="it-IT" sz="1400" dirty="0">
                <a:solidFill>
                  <a:srgbClr val="000000"/>
                </a:solidFill>
              </a:rPr>
              <a:t> bottom right </a:t>
            </a:r>
            <a:r>
              <a:rPr lang="it-IT" sz="1400" dirty="0" err="1">
                <a:solidFill>
                  <a:srgbClr val="000000"/>
                </a:solidFill>
              </a:rPr>
              <a:t>has</a:t>
            </a:r>
            <a:r>
              <a:rPr lang="it-IT" sz="1400" dirty="0">
                <a:solidFill>
                  <a:srgbClr val="000000"/>
                </a:solidFill>
              </a:rPr>
              <a:t> to be </a:t>
            </a:r>
            <a:r>
              <a:rPr lang="it-IT" sz="1400" dirty="0" err="1">
                <a:solidFill>
                  <a:srgbClr val="000000"/>
                </a:solidFill>
              </a:rPr>
              <a:t>brought</a:t>
            </a:r>
            <a:r>
              <a:rPr lang="it-IT" sz="1400" dirty="0">
                <a:solidFill>
                  <a:srgbClr val="000000"/>
                </a:solidFill>
              </a:rPr>
              <a:t> in front, so </a:t>
            </a:r>
            <a:r>
              <a:rPr lang="it-IT" sz="1400" dirty="0" err="1">
                <a:solidFill>
                  <a:srgbClr val="000000"/>
                </a:solidFill>
              </a:rPr>
              <a:t>it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is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  <a:r>
              <a:rPr lang="it-IT" sz="1400" dirty="0" err="1">
                <a:solidFill>
                  <a:srgbClr val="000000"/>
                </a:solidFill>
              </a:rPr>
              <a:t>pasted</a:t>
            </a:r>
            <a:r>
              <a:rPr lang="it-IT" sz="1400" dirty="0">
                <a:solidFill>
                  <a:srgbClr val="000000"/>
                </a:solidFill>
              </a:rPr>
              <a:t> on </a:t>
            </a:r>
            <a:r>
              <a:rPr lang="it-IT" sz="1400" dirty="0" err="1">
                <a:solidFill>
                  <a:srgbClr val="000000"/>
                </a:solidFill>
              </a:rPr>
              <a:t>this</a:t>
            </a:r>
            <a:r>
              <a:rPr lang="it-IT" sz="1400" dirty="0">
                <a:solidFill>
                  <a:srgbClr val="000000"/>
                </a:solidFill>
              </a:rPr>
              <a:t> slide.</a:t>
            </a:r>
          </a:p>
        </p:txBody>
      </p:sp>
      <p:graphicFrame>
        <p:nvGraphicFramePr>
          <p:cNvPr id="11" name="Diagramm 5"/>
          <p:cNvGraphicFramePr/>
          <p:nvPr>
            <p:extLst>
              <p:ext uri="{D42A27DB-BD31-4B8C-83A1-F6EECF244321}">
                <p14:modId xmlns:p14="http://schemas.microsoft.com/office/powerpoint/2010/main" val="1648734006"/>
              </p:ext>
            </p:extLst>
          </p:nvPr>
        </p:nvGraphicFramePr>
        <p:xfrm>
          <a:off x="-145343" y="753750"/>
          <a:ext cx="9406551" cy="440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feld 6"/>
          <p:cNvSpPr txBox="1"/>
          <p:nvPr/>
        </p:nvSpPr>
        <p:spPr>
          <a:xfrm>
            <a:off x="6155582" y="1965020"/>
            <a:ext cx="112909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>
                <a:solidFill>
                  <a:srgbClr val="000000"/>
                </a:solidFill>
                <a:cs typeface="Arial Black"/>
              </a:rPr>
              <a:t>1ST </a:t>
            </a:r>
            <a:r>
              <a:rPr lang="de-DE" sz="1600" dirty="0">
                <a:solidFill>
                  <a:srgbClr val="000000"/>
                </a:solidFill>
                <a:cs typeface="Arial"/>
              </a:rPr>
              <a:t>TREND</a:t>
            </a:r>
          </a:p>
        </p:txBody>
      </p:sp>
      <p:sp>
        <p:nvSpPr>
          <p:cNvPr id="16" name="Textfeld 7"/>
          <p:cNvSpPr txBox="1"/>
          <p:nvPr/>
        </p:nvSpPr>
        <p:spPr>
          <a:xfrm>
            <a:off x="5648420" y="4182263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>
                <a:solidFill>
                  <a:srgbClr val="000000"/>
                </a:solidFill>
                <a:cs typeface="Arial Black"/>
              </a:rPr>
              <a:t>2ND </a:t>
            </a:r>
            <a:r>
              <a:rPr lang="de-DE" sz="1600" dirty="0">
                <a:solidFill>
                  <a:srgbClr val="000000"/>
                </a:solidFill>
                <a:cs typeface="Arial"/>
              </a:rPr>
              <a:t>TREND</a:t>
            </a:r>
          </a:p>
        </p:txBody>
      </p:sp>
      <p:sp>
        <p:nvSpPr>
          <p:cNvPr id="17" name="Textfeld 8"/>
          <p:cNvSpPr txBox="1"/>
          <p:nvPr/>
        </p:nvSpPr>
        <p:spPr>
          <a:xfrm>
            <a:off x="1735189" y="3841311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>
                <a:solidFill>
                  <a:srgbClr val="000000"/>
                </a:solidFill>
                <a:cs typeface="Arial Black"/>
              </a:rPr>
              <a:t>3RD </a:t>
            </a:r>
            <a:r>
              <a:rPr lang="de-DE" sz="1600" dirty="0">
                <a:solidFill>
                  <a:srgbClr val="000000"/>
                </a:solidFill>
                <a:cs typeface="Arial"/>
              </a:rPr>
              <a:t>TREND</a:t>
            </a:r>
          </a:p>
        </p:txBody>
      </p:sp>
      <p:sp>
        <p:nvSpPr>
          <p:cNvPr id="18" name="Textfeld 9"/>
          <p:cNvSpPr txBox="1"/>
          <p:nvPr/>
        </p:nvSpPr>
        <p:spPr>
          <a:xfrm>
            <a:off x="1822292" y="1965020"/>
            <a:ext cx="1144031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de-DE" sz="1600" dirty="0">
                <a:solidFill>
                  <a:srgbClr val="000000"/>
                </a:solidFill>
                <a:cs typeface="Arial Black"/>
              </a:rPr>
              <a:t>4TH </a:t>
            </a:r>
            <a:r>
              <a:rPr lang="de-DE" sz="1600" dirty="0">
                <a:solidFill>
                  <a:srgbClr val="000000"/>
                </a:solidFill>
                <a:cs typeface="Arial"/>
              </a:rPr>
              <a:t>TREND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WITH FULLSCREEN BG IMAGE AND A 50% WHITE TRANSPARENCY LAYER</a:t>
            </a:r>
          </a:p>
        </p:txBody>
      </p:sp>
    </p:spTree>
    <p:extLst>
      <p:ext uri="{BB962C8B-B14F-4D97-AF65-F5344CB8AC3E}">
        <p14:creationId xmlns:p14="http://schemas.microsoft.com/office/powerpoint/2010/main" val="2854850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TEMPLATE FOR pie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With side text</a:t>
            </a:r>
            <a:endParaRPr lang="it-IT" dirty="0"/>
          </a:p>
        </p:txBody>
      </p:sp>
      <p:graphicFrame>
        <p:nvGraphicFramePr>
          <p:cNvPr id="6" name="Grafico 5"/>
          <p:cNvGraphicFramePr/>
          <p:nvPr>
            <p:extLst>
              <p:ext uri="{D42A27DB-BD31-4B8C-83A1-F6EECF244321}">
                <p14:modId xmlns:p14="http://schemas.microsoft.com/office/powerpoint/2010/main" val="1807978391"/>
              </p:ext>
            </p:extLst>
          </p:nvPr>
        </p:nvGraphicFramePr>
        <p:xfrm>
          <a:off x="156268" y="1018799"/>
          <a:ext cx="4995668" cy="3874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egnaposto testo 3"/>
          <p:cNvSpPr txBox="1">
            <a:spLocks/>
          </p:cNvSpPr>
          <p:nvPr/>
        </p:nvSpPr>
        <p:spPr>
          <a:xfrm>
            <a:off x="5352586" y="3520080"/>
            <a:ext cx="2793888" cy="1595438"/>
          </a:xfrm>
          <a:prstGeom prst="rect">
            <a:avLst/>
          </a:prstGeom>
        </p:spPr>
        <p:txBody>
          <a:bodyPr l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4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5400" b="1" dirty="0">
                <a:latin typeface="Arial Black" panose="020B0A04020102020204" pitchFamily="34" charset="0"/>
                <a:cs typeface="Arial Black"/>
              </a:rPr>
              <a:t>+35%</a:t>
            </a:r>
          </a:p>
        </p:txBody>
      </p:sp>
      <p:sp>
        <p:nvSpPr>
          <p:cNvPr id="8" name="Segnaposto contenuto 1"/>
          <p:cNvSpPr txBox="1">
            <a:spLocks/>
          </p:cNvSpPr>
          <p:nvPr/>
        </p:nvSpPr>
        <p:spPr>
          <a:xfrm>
            <a:off x="5347724" y="1394475"/>
            <a:ext cx="2994538" cy="30372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1600" dirty="0"/>
              <a:t>YOU CAN ALSO USE TEXTUAL </a:t>
            </a:r>
            <a:r>
              <a:rPr lang="it-IT" sz="1600" dirty="0">
                <a:latin typeface="Arial Black" panose="020B0A04020102020204" pitchFamily="34" charset="0"/>
              </a:rPr>
              <a:t>EVIDENCE</a:t>
            </a:r>
            <a:endParaRPr lang="it-IT" sz="1600" dirty="0"/>
          </a:p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an </a:t>
            </a:r>
            <a:r>
              <a:rPr lang="it-IT" sz="1600" dirty="0" err="1"/>
              <a:t>example</a:t>
            </a:r>
            <a:r>
              <a:rPr lang="it-IT" sz="1600" dirty="0"/>
              <a:t> of a </a:t>
            </a:r>
            <a:r>
              <a:rPr lang="it-IT" sz="1600" dirty="0" err="1"/>
              <a:t>simple</a:t>
            </a:r>
            <a:r>
              <a:rPr lang="it-IT" sz="1600" dirty="0"/>
              <a:t> text with the standard style.</a:t>
            </a:r>
          </a:p>
          <a:p>
            <a:r>
              <a:rPr lang="de-DE" sz="1600" kern="0" dirty="0">
                <a:cs typeface="Arial"/>
              </a:rPr>
              <a:t>The </a:t>
            </a:r>
            <a:r>
              <a:rPr lang="de-DE" sz="1600" kern="0" dirty="0" err="1">
                <a:cs typeface="Arial"/>
              </a:rPr>
              <a:t>font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size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used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within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side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copy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boxes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usually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is</a:t>
            </a:r>
            <a:r>
              <a:rPr lang="de-DE" sz="1600" kern="0" dirty="0">
                <a:cs typeface="Arial"/>
              </a:rPr>
              <a:t> 16pt</a:t>
            </a:r>
            <a:r>
              <a:rPr lang="it-IT" sz="1600" dirty="0"/>
              <a:t>.</a:t>
            </a:r>
          </a:p>
          <a:p>
            <a:endParaRPr lang="it-IT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48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tables</a:t>
            </a:r>
            <a:r>
              <a:rPr lang="it-IT" dirty="0"/>
              <a:t> &amp; </a:t>
            </a:r>
            <a:r>
              <a:rPr lang="it-IT" dirty="0" err="1"/>
              <a:t>organigrams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6556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EXAMPLE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79746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ISSUE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rgbClr val="000000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EXAMPLE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9" name="Rechteck 4"/>
          <p:cNvSpPr/>
          <p:nvPr/>
        </p:nvSpPr>
        <p:spPr>
          <a:xfrm rot="5400000">
            <a:off x="4384498" y="-3003803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40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98820"/>
              </p:ext>
            </p:extLst>
          </p:nvPr>
        </p:nvGraphicFramePr>
        <p:xfrm>
          <a:off x="603249" y="1380695"/>
          <a:ext cx="7937504" cy="375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008">
                <a:tc>
                  <a:txBody>
                    <a:bodyPr/>
                    <a:lstStyle/>
                    <a:p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TASK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FEB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MAR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APR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JUN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Gerade Verbindung 13"/>
          <p:cNvCxnSpPr/>
          <p:nvPr/>
        </p:nvCxnSpPr>
        <p:spPr>
          <a:xfrm>
            <a:off x="302685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14"/>
          <p:cNvCxnSpPr/>
          <p:nvPr/>
        </p:nvCxnSpPr>
        <p:spPr>
          <a:xfrm>
            <a:off x="440687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15"/>
          <p:cNvCxnSpPr/>
          <p:nvPr/>
        </p:nvCxnSpPr>
        <p:spPr>
          <a:xfrm>
            <a:off x="578689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16"/>
          <p:cNvCxnSpPr/>
          <p:nvPr/>
        </p:nvCxnSpPr>
        <p:spPr>
          <a:xfrm>
            <a:off x="716691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hteck 14"/>
          <p:cNvSpPr/>
          <p:nvPr/>
        </p:nvSpPr>
        <p:spPr>
          <a:xfrm>
            <a:off x="2038816" y="2145005"/>
            <a:ext cx="1830201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15"/>
          <p:cNvSpPr/>
          <p:nvPr/>
        </p:nvSpPr>
        <p:spPr>
          <a:xfrm>
            <a:off x="603249" y="2052066"/>
            <a:ext cx="118013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err="1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Concept</a:t>
            </a:r>
            <a:endParaRPr lang="de-DE" sz="1700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47" name="Rechteck 16"/>
          <p:cNvSpPr/>
          <p:nvPr/>
        </p:nvSpPr>
        <p:spPr>
          <a:xfrm>
            <a:off x="3351666" y="2795310"/>
            <a:ext cx="2154256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17"/>
          <p:cNvSpPr/>
          <p:nvPr/>
        </p:nvSpPr>
        <p:spPr>
          <a:xfrm>
            <a:off x="603249" y="2702372"/>
            <a:ext cx="9973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Design</a:t>
            </a:r>
          </a:p>
        </p:txBody>
      </p:sp>
      <p:sp>
        <p:nvSpPr>
          <p:cNvPr id="49" name="Rechteck 18"/>
          <p:cNvSpPr/>
          <p:nvPr/>
        </p:nvSpPr>
        <p:spPr>
          <a:xfrm>
            <a:off x="3632635" y="3445615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19"/>
          <p:cNvSpPr/>
          <p:nvPr/>
        </p:nvSpPr>
        <p:spPr>
          <a:xfrm>
            <a:off x="603249" y="3352678"/>
            <a:ext cx="48763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FE</a:t>
            </a:r>
          </a:p>
        </p:txBody>
      </p:sp>
      <p:sp>
        <p:nvSpPr>
          <p:cNvPr id="51" name="Rechteck 20"/>
          <p:cNvSpPr/>
          <p:nvPr/>
        </p:nvSpPr>
        <p:spPr>
          <a:xfrm>
            <a:off x="5254756" y="4095921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21"/>
          <p:cNvSpPr/>
          <p:nvPr/>
        </p:nvSpPr>
        <p:spPr>
          <a:xfrm>
            <a:off x="603249" y="4002982"/>
            <a:ext cx="51167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3882958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 EXAMPLE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5" name="Group 4"/>
          <p:cNvGrpSpPr/>
          <p:nvPr/>
        </p:nvGrpSpPr>
        <p:grpSpPr>
          <a:xfrm>
            <a:off x="340933" y="1415653"/>
            <a:ext cx="8462134" cy="2733596"/>
            <a:chOff x="423335" y="2523967"/>
            <a:chExt cx="8462134" cy="2733596"/>
          </a:xfrm>
        </p:grpSpPr>
        <p:sp>
          <p:nvSpPr>
            <p:cNvPr id="6" name="Rechteck 26"/>
            <p:cNvSpPr/>
            <p:nvPr/>
          </p:nvSpPr>
          <p:spPr>
            <a:xfrm>
              <a:off x="423335" y="2523967"/>
              <a:ext cx="8462133" cy="302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PRIMARY BOX </a:t>
              </a:r>
            </a:p>
          </p:txBody>
        </p:sp>
        <p:sp>
          <p:nvSpPr>
            <p:cNvPr id="7" name="Rechteck 27"/>
            <p:cNvSpPr/>
            <p:nvPr/>
          </p:nvSpPr>
          <p:spPr>
            <a:xfrm>
              <a:off x="423337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8" name="Rechteck 29"/>
            <p:cNvSpPr/>
            <p:nvPr/>
          </p:nvSpPr>
          <p:spPr>
            <a:xfrm>
              <a:off x="3271223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9" name="Rechteck 31"/>
            <p:cNvSpPr/>
            <p:nvPr/>
          </p:nvSpPr>
          <p:spPr>
            <a:xfrm>
              <a:off x="6139401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0" name="Rechteck 32"/>
            <p:cNvSpPr/>
            <p:nvPr/>
          </p:nvSpPr>
          <p:spPr>
            <a:xfrm>
              <a:off x="4710107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1" name="Rechteck 33"/>
            <p:cNvSpPr/>
            <p:nvPr/>
          </p:nvSpPr>
          <p:spPr>
            <a:xfrm>
              <a:off x="429402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grpSp>
          <p:nvGrpSpPr>
            <p:cNvPr id="12" name="Gruppierung 35"/>
            <p:cNvGrpSpPr/>
            <p:nvPr/>
          </p:nvGrpSpPr>
          <p:grpSpPr>
            <a:xfrm>
              <a:off x="1386267" y="2826503"/>
              <a:ext cx="6713961" cy="1347206"/>
              <a:chOff x="1386266" y="1874749"/>
              <a:chExt cx="6713961" cy="2735805"/>
            </a:xfrm>
            <a:solidFill>
              <a:srgbClr val="FFFFFF"/>
            </a:solidFill>
          </p:grpSpPr>
          <p:sp>
            <p:nvSpPr>
              <p:cNvPr id="23" name="Pfeil nach unten 36"/>
              <p:cNvSpPr/>
              <p:nvPr/>
            </p:nvSpPr>
            <p:spPr>
              <a:xfrm>
                <a:off x="1386266" y="1874749"/>
                <a:ext cx="287867" cy="2735805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Pfeil nach unten 37"/>
              <p:cNvSpPr/>
              <p:nvPr/>
            </p:nvSpPr>
            <p:spPr>
              <a:xfrm>
                <a:off x="3436805" y="1874749"/>
                <a:ext cx="287867" cy="2735805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Pfeil nach unten 38"/>
              <p:cNvSpPr/>
              <p:nvPr/>
            </p:nvSpPr>
            <p:spPr>
              <a:xfrm>
                <a:off x="5508104" y="1874749"/>
                <a:ext cx="287867" cy="2735805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Pfeil nach unten 39"/>
              <p:cNvSpPr/>
              <p:nvPr/>
            </p:nvSpPr>
            <p:spPr>
              <a:xfrm>
                <a:off x="7812360" y="1874749"/>
                <a:ext cx="287867" cy="2735805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Rechteck 40"/>
            <p:cNvSpPr/>
            <p:nvPr/>
          </p:nvSpPr>
          <p:spPr>
            <a:xfrm>
              <a:off x="423337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4" name="Rechteck 41"/>
            <p:cNvSpPr/>
            <p:nvPr/>
          </p:nvSpPr>
          <p:spPr>
            <a:xfrm>
              <a:off x="2585901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15" name="Rechteck 42"/>
            <p:cNvSpPr/>
            <p:nvPr/>
          </p:nvSpPr>
          <p:spPr>
            <a:xfrm>
              <a:off x="4710108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16" name="Rechteck 43"/>
            <p:cNvSpPr/>
            <p:nvPr/>
          </p:nvSpPr>
          <p:spPr>
            <a:xfrm>
              <a:off x="6872672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17" name="Rechteck 44"/>
            <p:cNvSpPr/>
            <p:nvPr/>
          </p:nvSpPr>
          <p:spPr>
            <a:xfrm>
              <a:off x="423337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8" name="Rechteck 45"/>
            <p:cNvSpPr/>
            <p:nvPr/>
          </p:nvSpPr>
          <p:spPr>
            <a:xfrm>
              <a:off x="2585901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19" name="Rechteck 46"/>
            <p:cNvSpPr/>
            <p:nvPr/>
          </p:nvSpPr>
          <p:spPr>
            <a:xfrm>
              <a:off x="4710108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20" name="Rechteck 47"/>
            <p:cNvSpPr/>
            <p:nvPr/>
          </p:nvSpPr>
          <p:spPr>
            <a:xfrm>
              <a:off x="6872672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sp>
          <p:nvSpPr>
            <p:cNvPr id="21" name="Pfeil nach unten 48"/>
            <p:cNvSpPr/>
            <p:nvPr/>
          </p:nvSpPr>
          <p:spPr>
            <a:xfrm>
              <a:off x="1658809" y="4549441"/>
              <a:ext cx="287867" cy="3084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feil nach unten 49"/>
            <p:cNvSpPr/>
            <p:nvPr/>
          </p:nvSpPr>
          <p:spPr>
            <a:xfrm>
              <a:off x="7380313" y="4549441"/>
              <a:ext cx="287867" cy="3084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90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THIS IS THE MAIN GRADIENT COVER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Name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Surname</a:t>
            </a:r>
            <a:r>
              <a:rPr lang="it-IT" dirty="0">
                <a:solidFill>
                  <a:schemeClr val="bg1"/>
                </a:solidFill>
              </a:rPr>
              <a:t> | Job Title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087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73851" y="1437651"/>
            <a:ext cx="6525759" cy="3037283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solidFill>
                  <a:srgbClr val="000000"/>
                </a:solidFill>
                <a:cs typeface="Arial"/>
              </a:rPr>
              <a:t>Models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are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tuned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the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(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historic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)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training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/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test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datasets</a:t>
            </a:r>
            <a:endParaRPr lang="de-DE" kern="0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solidFill>
                  <a:srgbClr val="000000"/>
                </a:solidFill>
                <a:cs typeface="Arial"/>
              </a:rPr>
              <a:t>Performance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of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deployed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model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may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differ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:</a:t>
            </a:r>
          </a:p>
          <a:p>
            <a:pPr marL="645750" lvl="4" indent="-285750"/>
            <a:r>
              <a:rPr lang="de-DE" kern="0" dirty="0">
                <a:solidFill>
                  <a:srgbClr val="000000"/>
                </a:solidFill>
                <a:cs typeface="Arial"/>
              </a:rPr>
              <a:t>Data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change</a:t>
            </a:r>
            <a:endParaRPr lang="de-DE" kern="0" dirty="0">
              <a:solidFill>
                <a:srgbClr val="000000"/>
              </a:solidFill>
              <a:cs typeface="Arial"/>
            </a:endParaRPr>
          </a:p>
          <a:p>
            <a:pPr marL="645750" lvl="4" indent="-285750"/>
            <a:r>
              <a:rPr lang="de-DE" kern="0" dirty="0" err="1">
                <a:solidFill>
                  <a:srgbClr val="000000"/>
                </a:solidFill>
                <a:cs typeface="Arial"/>
              </a:rPr>
              <a:t>Assumptions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change</a:t>
            </a:r>
            <a:endParaRPr lang="de-DE" kern="0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solidFill>
                  <a:srgbClr val="000000"/>
                </a:solidFill>
                <a:cs typeface="Arial"/>
              </a:rPr>
              <a:t>Monitoring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needed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ensure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prediction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quality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of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deployed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models</a:t>
            </a:r>
            <a:endParaRPr lang="de-DE" kern="0" dirty="0">
              <a:solidFill>
                <a:srgbClr val="000000"/>
              </a:solidFill>
              <a:cs typeface="Arial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>
                <a:solidFill>
                  <a:srgbClr val="000000"/>
                </a:solidFill>
                <a:cs typeface="Arial"/>
              </a:rPr>
              <a:t>Practices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needed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maintain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(update,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rebuild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)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models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kern="0" dirty="0" err="1">
                <a:solidFill>
                  <a:srgbClr val="000000"/>
                </a:solidFill>
                <a:cs typeface="Arial"/>
              </a:rPr>
              <a:t>over</a:t>
            </a:r>
            <a:r>
              <a:rPr lang="de-DE" kern="0" dirty="0">
                <a:solidFill>
                  <a:srgbClr val="000000"/>
                </a:solidFill>
                <a:cs typeface="Arial"/>
              </a:rPr>
              <a:t> time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00000"/>
                </a:solidFill>
              </a:rPr>
              <a:t>Necessity</a:t>
            </a:r>
            <a:r>
              <a:rPr lang="it-IT" dirty="0">
                <a:solidFill>
                  <a:srgbClr val="000000"/>
                </a:solidFill>
              </a:rPr>
              <a:t> of </a:t>
            </a:r>
            <a:r>
              <a:rPr lang="it-IT" dirty="0" err="1">
                <a:solidFill>
                  <a:srgbClr val="000000"/>
                </a:solidFill>
              </a:rPr>
              <a:t>Maintenance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observation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9AD38-7EF0-3A4A-8187-DE141750E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540508" y="1910533"/>
            <a:ext cx="6667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COLOUR PALETTE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HUES SETUP</a:t>
            </a:r>
          </a:p>
        </p:txBody>
      </p:sp>
      <p:grpSp>
        <p:nvGrpSpPr>
          <p:cNvPr id="30" name="Gruppo 29"/>
          <p:cNvGrpSpPr/>
          <p:nvPr/>
        </p:nvGrpSpPr>
        <p:grpSpPr>
          <a:xfrm>
            <a:off x="3916894" y="1129782"/>
            <a:ext cx="4625121" cy="3725245"/>
            <a:chOff x="3916894" y="1129782"/>
            <a:chExt cx="4625121" cy="3725245"/>
          </a:xfrm>
        </p:grpSpPr>
        <p:sp>
          <p:nvSpPr>
            <p:cNvPr id="31" name="Rectangle 38"/>
            <p:cNvSpPr/>
            <p:nvPr/>
          </p:nvSpPr>
          <p:spPr>
            <a:xfrm>
              <a:off x="4002797" y="1129782"/>
              <a:ext cx="1486563" cy="1244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ctangle 39"/>
            <p:cNvSpPr/>
            <p:nvPr/>
          </p:nvSpPr>
          <p:spPr>
            <a:xfrm>
              <a:off x="5482731" y="2366229"/>
              <a:ext cx="1486563" cy="12444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 40"/>
            <p:cNvSpPr/>
            <p:nvPr/>
          </p:nvSpPr>
          <p:spPr>
            <a:xfrm>
              <a:off x="4002797" y="2366229"/>
              <a:ext cx="1486563" cy="12444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ctangle 43"/>
            <p:cNvSpPr/>
            <p:nvPr/>
          </p:nvSpPr>
          <p:spPr>
            <a:xfrm>
              <a:off x="6969552" y="3610617"/>
              <a:ext cx="1486563" cy="1244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ctangle 44"/>
            <p:cNvSpPr/>
            <p:nvPr/>
          </p:nvSpPr>
          <p:spPr>
            <a:xfrm>
              <a:off x="3926798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GOLDEN PEAR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Accent 2</a:t>
              </a:r>
            </a:p>
          </p:txBody>
        </p:sp>
        <p:sp>
          <p:nvSpPr>
            <p:cNvPr id="51" name="Rectangle 45"/>
            <p:cNvSpPr/>
            <p:nvPr/>
          </p:nvSpPr>
          <p:spPr>
            <a:xfrm>
              <a:off x="5400145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BRIGHT GREEN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Accent 3</a:t>
              </a:r>
            </a:p>
          </p:txBody>
        </p:sp>
        <p:sp>
          <p:nvSpPr>
            <p:cNvPr id="52" name="Rectangle 46"/>
            <p:cNvSpPr/>
            <p:nvPr/>
          </p:nvSpPr>
          <p:spPr>
            <a:xfrm>
              <a:off x="3916895" y="1549783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ACID GREEN</a:t>
              </a:r>
            </a:p>
            <a:p>
              <a:pPr algn="ctr"/>
              <a:r>
                <a:rPr lang="it-IT" sz="1300" dirty="0"/>
                <a:t>Accent 1</a:t>
              </a:r>
            </a:p>
          </p:txBody>
        </p:sp>
        <p:sp>
          <p:nvSpPr>
            <p:cNvPr id="53" name="Rectangle 47"/>
            <p:cNvSpPr/>
            <p:nvPr/>
          </p:nvSpPr>
          <p:spPr>
            <a:xfrm>
              <a:off x="3916894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TURQUOISE</a:t>
              </a:r>
            </a:p>
            <a:p>
              <a:pPr algn="ctr"/>
              <a:r>
                <a:rPr lang="it-IT" sz="1300" dirty="0"/>
                <a:t>Accent 4</a:t>
              </a:r>
            </a:p>
          </p:txBody>
        </p:sp>
        <p:sp>
          <p:nvSpPr>
            <p:cNvPr id="54" name="Rectangle 48"/>
            <p:cNvSpPr/>
            <p:nvPr/>
          </p:nvSpPr>
          <p:spPr>
            <a:xfrm>
              <a:off x="5396829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LIGHT PURPLE</a:t>
              </a:r>
            </a:p>
            <a:p>
              <a:pPr algn="ctr"/>
              <a:r>
                <a:rPr lang="it-IT" sz="1300" dirty="0"/>
                <a:t>Accent 5</a:t>
              </a:r>
            </a:p>
          </p:txBody>
        </p:sp>
        <p:sp>
          <p:nvSpPr>
            <p:cNvPr id="55" name="Rectangle 49"/>
            <p:cNvSpPr/>
            <p:nvPr/>
          </p:nvSpPr>
          <p:spPr>
            <a:xfrm>
              <a:off x="6883650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LIGHT BLUE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Accent 6</a:t>
              </a:r>
            </a:p>
          </p:txBody>
        </p:sp>
        <p:sp>
          <p:nvSpPr>
            <p:cNvPr id="56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 47"/>
            <p:cNvSpPr/>
            <p:nvPr/>
          </p:nvSpPr>
          <p:spPr>
            <a:xfrm>
              <a:off x="3916894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DEEP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ROSE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Accent 4</a:t>
              </a:r>
            </a:p>
          </p:txBody>
        </p:sp>
        <p:sp>
          <p:nvSpPr>
            <p:cNvPr id="58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Rectangle 48"/>
            <p:cNvSpPr/>
            <p:nvPr/>
          </p:nvSpPr>
          <p:spPr>
            <a:xfrm>
              <a:off x="5396829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BUBBLEGUM 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PINK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Accent 5</a:t>
              </a:r>
            </a:p>
          </p:txBody>
        </p:sp>
      </p:grpSp>
      <p:grpSp>
        <p:nvGrpSpPr>
          <p:cNvPr id="60" name="Gruppo 59"/>
          <p:cNvGrpSpPr/>
          <p:nvPr/>
        </p:nvGrpSpPr>
        <p:grpSpPr>
          <a:xfrm>
            <a:off x="499725" y="1129782"/>
            <a:ext cx="3153744" cy="3725247"/>
            <a:chOff x="499725" y="1129782"/>
            <a:chExt cx="3153744" cy="3725247"/>
          </a:xfrm>
        </p:grpSpPr>
        <p:sp>
          <p:nvSpPr>
            <p:cNvPr id="61" name="Rectangle 10"/>
            <p:cNvSpPr/>
            <p:nvPr/>
          </p:nvSpPr>
          <p:spPr>
            <a:xfrm>
              <a:off x="2076482" y="3610620"/>
              <a:ext cx="1486561" cy="12444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 11"/>
            <p:cNvSpPr/>
            <p:nvPr/>
          </p:nvSpPr>
          <p:spPr>
            <a:xfrm>
              <a:off x="588804" y="2366204"/>
              <a:ext cx="1486561" cy="12444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ctangle 12"/>
            <p:cNvSpPr/>
            <p:nvPr/>
          </p:nvSpPr>
          <p:spPr>
            <a:xfrm>
              <a:off x="588804" y="1129782"/>
              <a:ext cx="1486561" cy="12444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Rectangle 13"/>
            <p:cNvSpPr/>
            <p:nvPr/>
          </p:nvSpPr>
          <p:spPr>
            <a:xfrm>
              <a:off x="2076482" y="1129782"/>
              <a:ext cx="1486561" cy="12444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ctangle 14"/>
            <p:cNvSpPr/>
            <p:nvPr/>
          </p:nvSpPr>
          <p:spPr>
            <a:xfrm>
              <a:off x="2076481" y="2366204"/>
              <a:ext cx="1486561" cy="124440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 15"/>
            <p:cNvSpPr/>
            <p:nvPr/>
          </p:nvSpPr>
          <p:spPr>
            <a:xfrm>
              <a:off x="588804" y="3610621"/>
              <a:ext cx="1486561" cy="1244408"/>
            </a:xfrm>
            <a:prstGeom prst="rect">
              <a:avLst/>
            </a:prstGeom>
            <a:solidFill>
              <a:srgbClr val="FF97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ctangle 18"/>
            <p:cNvSpPr/>
            <p:nvPr/>
          </p:nvSpPr>
          <p:spPr>
            <a:xfrm>
              <a:off x="511984" y="2778206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DARK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GREEN</a:t>
              </a:r>
            </a:p>
          </p:txBody>
        </p:sp>
        <p:sp>
          <p:nvSpPr>
            <p:cNvPr id="68" name="Rectangle 19"/>
            <p:cNvSpPr/>
            <p:nvPr/>
          </p:nvSpPr>
          <p:spPr>
            <a:xfrm>
              <a:off x="499725" y="4004970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APRICOT ORANGE</a:t>
              </a:r>
            </a:p>
            <a:p>
              <a:pPr algn="ctr"/>
              <a:r>
                <a:rPr lang="it-IT" sz="1300" dirty="0"/>
                <a:t>Hyperlink</a:t>
              </a:r>
            </a:p>
          </p:txBody>
        </p:sp>
        <p:sp>
          <p:nvSpPr>
            <p:cNvPr id="69" name="Rectangle 20"/>
            <p:cNvSpPr/>
            <p:nvPr/>
          </p:nvSpPr>
          <p:spPr>
            <a:xfrm>
              <a:off x="1995104" y="2778198"/>
              <a:ext cx="165836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GOLDEN PEAR</a:t>
              </a:r>
            </a:p>
          </p:txBody>
        </p:sp>
        <p:sp>
          <p:nvSpPr>
            <p:cNvPr id="70" name="Rectangle 21"/>
            <p:cNvSpPr/>
            <p:nvPr/>
          </p:nvSpPr>
          <p:spPr>
            <a:xfrm>
              <a:off x="1995104" y="4004970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AMBER </a:t>
              </a:r>
            </a:p>
            <a:p>
              <a:pPr algn="ctr"/>
              <a:r>
                <a:rPr lang="it-IT" sz="1300" dirty="0"/>
                <a:t>YELLOW</a:t>
              </a:r>
            </a:p>
            <a:p>
              <a:pPr algn="ctr"/>
              <a:r>
                <a:rPr lang="it-IT" sz="1300" dirty="0" err="1"/>
                <a:t>Followed</a:t>
              </a:r>
              <a:r>
                <a:rPr lang="it-IT" sz="1300" dirty="0"/>
                <a:t> Hyperlink</a:t>
              </a:r>
            </a:p>
          </p:txBody>
        </p:sp>
        <p:sp>
          <p:nvSpPr>
            <p:cNvPr id="71" name="Rectangle 54"/>
            <p:cNvSpPr/>
            <p:nvPr/>
          </p:nvSpPr>
          <p:spPr>
            <a:xfrm>
              <a:off x="502901" y="1525350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WHITE</a:t>
              </a:r>
            </a:p>
            <a:p>
              <a:pPr algn="ctr"/>
              <a:r>
                <a:rPr lang="it-IT" sz="1300" dirty="0"/>
                <a:t>BACKGROUND</a:t>
              </a:r>
            </a:p>
          </p:txBody>
        </p:sp>
        <p:sp>
          <p:nvSpPr>
            <p:cNvPr id="72" name="Rectangle 56"/>
            <p:cNvSpPr/>
            <p:nvPr/>
          </p:nvSpPr>
          <p:spPr>
            <a:xfrm>
              <a:off x="1990578" y="1549783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BLACK</a:t>
              </a:r>
            </a:p>
            <a:p>
              <a:pPr algn="ctr"/>
              <a:r>
                <a:rPr lang="it-IT" sz="1300" dirty="0">
                  <a:solidFill>
                    <a:schemeClr val="bg1"/>
                  </a:solidFill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587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 STYLES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MAIN </a:t>
            </a:r>
            <a:r>
              <a:rPr lang="it-IT" dirty="0" err="1"/>
              <a:t>directions</a:t>
            </a:r>
            <a:endParaRPr lang="it-I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41324" y="1101725"/>
            <a:ext cx="8310068" cy="3041650"/>
          </a:xfrm>
        </p:spPr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BLACK 60pt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>
                <a:cs typeface="Arial"/>
              </a:rPr>
              <a:t>.</a:t>
            </a:r>
            <a:endParaRPr lang="de-DE" sz="100" kern="0" dirty="0">
              <a:cs typeface="Arial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18pt.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in a top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centered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position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and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uses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BLACK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ARIAL BLACK 32pt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capitalized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.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centered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immediately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below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the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title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and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uses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BLACK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ARIAL BLACK 16pt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capitalized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it-IT" sz="1400" kern="0" dirty="0">
                <a:solidFill>
                  <a:schemeClr val="tx2"/>
                </a:solidFill>
                <a:cs typeface="Arial"/>
              </a:rPr>
              <a:t>BASIC TEXT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left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aligned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and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uses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BLACK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ARIAL 18pt,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standard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,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that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can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be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reduced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down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14pt,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according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to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content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needs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TEXTUAL EVIDENCE 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is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given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by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GOLDEN PEAR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capitalized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or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by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BLACK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font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ARIAL 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BLACK.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BULLETS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are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squared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and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use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GOLDEN PEAR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at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130%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of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text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cs typeface="Arial"/>
              </a:rPr>
              <a:t>size</a:t>
            </a:r>
            <a:r>
              <a:rPr lang="de-DE" sz="1400" kern="0" dirty="0">
                <a:solidFill>
                  <a:srgbClr val="000000"/>
                </a:solidFill>
                <a:cs typeface="Arial"/>
              </a:rPr>
              <a:t>.</a:t>
            </a:r>
            <a:endParaRPr lang="it-IT" sz="1400" dirty="0">
              <a:solidFill>
                <a:srgbClr val="000000"/>
              </a:solidFill>
            </a:endParaRPr>
          </a:p>
          <a:p>
            <a:endParaRPr lang="it-IT" sz="1400" kern="0" dirty="0">
              <a:solidFill>
                <a:sysClr val="window" lastClr="FFFFFF"/>
              </a:solidFill>
              <a:cs typeface="Arial"/>
            </a:endParaRP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68004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Reasons</a:t>
            </a:r>
            <a:r>
              <a:rPr lang="it-IT" dirty="0"/>
              <a:t> for  model </a:t>
            </a:r>
            <a:r>
              <a:rPr lang="it-IT" dirty="0" err="1"/>
              <a:t>decay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9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54BE-B74F-8F45-B997-79928BC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6897-9F08-C647-8A15-5BA7221FB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66AF5-7607-1F45-9522-B4D935F7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83" y="1430799"/>
            <a:ext cx="24257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8BEB-A3F1-394B-8229-217E9CA7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23" y="4280395"/>
            <a:ext cx="1460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6176D-3024-0C4D-A684-F30459914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11" y="4280395"/>
            <a:ext cx="1282700" cy="4699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FD1C772-9E50-164F-A3CA-D7EB0496E623}"/>
              </a:ext>
            </a:extLst>
          </p:cNvPr>
          <p:cNvSpPr/>
          <p:nvPr/>
        </p:nvSpPr>
        <p:spPr>
          <a:xfrm rot="5400000">
            <a:off x="3730577" y="2180082"/>
            <a:ext cx="1545336" cy="138074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DS Pipeline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A12793-05D0-AF4B-A81D-6C4C31C075B9}"/>
              </a:ext>
            </a:extLst>
          </p:cNvPr>
          <p:cNvSpPr/>
          <p:nvPr/>
        </p:nvSpPr>
        <p:spPr>
          <a:xfrm>
            <a:off x="3931832" y="4058145"/>
            <a:ext cx="1280335" cy="914400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A4E58B-7274-5D48-9C9C-96F67E8F41AD}"/>
              </a:ext>
            </a:extLst>
          </p:cNvPr>
          <p:cNvGrpSpPr/>
          <p:nvPr/>
        </p:nvGrpSpPr>
        <p:grpSpPr>
          <a:xfrm>
            <a:off x="768096" y="2321010"/>
            <a:ext cx="2633727" cy="954107"/>
            <a:chOff x="768096" y="2321010"/>
            <a:chExt cx="2633727" cy="95410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0BEA38A-5249-3645-9E14-970275CD6044}"/>
                </a:ext>
              </a:extLst>
            </p:cNvPr>
            <p:cNvSpPr/>
            <p:nvPr/>
          </p:nvSpPr>
          <p:spPr>
            <a:xfrm>
              <a:off x="2368296" y="2386584"/>
              <a:ext cx="1033527" cy="82296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49C01B-07F5-AB41-B3DC-EC5A43A70CC6}"/>
                </a:ext>
              </a:extLst>
            </p:cNvPr>
            <p:cNvSpPr txBox="1"/>
            <p:nvPr/>
          </p:nvSpPr>
          <p:spPr>
            <a:xfrm>
              <a:off x="768096" y="2321010"/>
              <a:ext cx="16866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Model </a:t>
              </a:r>
              <a:r>
                <a:rPr lang="de-DE" sz="1400" dirty="0" err="1"/>
                <a:t>assumption</a:t>
              </a:r>
              <a:r>
                <a:rPr lang="de-DE" sz="1400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/>
                <a:t>Linearity</a:t>
              </a: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Independence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DF138-B62D-4142-86FF-9397588325C4}"/>
              </a:ext>
            </a:extLst>
          </p:cNvPr>
          <p:cNvGrpSpPr/>
          <p:nvPr/>
        </p:nvGrpSpPr>
        <p:grpSpPr>
          <a:xfrm>
            <a:off x="5916261" y="1430799"/>
            <a:ext cx="2014603" cy="2978699"/>
            <a:chOff x="5916261" y="1430799"/>
            <a:chExt cx="2014603" cy="2978699"/>
          </a:xfrm>
        </p:grpSpPr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D913E7BC-6889-E740-A3E3-88D0E63F948E}"/>
                </a:ext>
              </a:extLst>
            </p:cNvPr>
            <p:cNvSpPr/>
            <p:nvPr/>
          </p:nvSpPr>
          <p:spPr>
            <a:xfrm rot="10800000">
              <a:off x="5916261" y="1430799"/>
              <a:ext cx="1015328" cy="2978699"/>
            </a:xfrm>
            <a:prstGeom prst="curvedRightArrow">
              <a:avLst>
                <a:gd name="adj1" fmla="val 8244"/>
                <a:gd name="adj2" fmla="val 31554"/>
                <a:gd name="adj3" fmla="val 30449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F7D3C-05C8-E44F-90A0-DB192EC79493}"/>
                </a:ext>
              </a:extLst>
            </p:cNvPr>
            <p:cNvSpPr txBox="1"/>
            <p:nvPr/>
          </p:nvSpPr>
          <p:spPr>
            <a:xfrm>
              <a:off x="6960727" y="276625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0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5">
      <a:dk1>
        <a:srgbClr val="FFFFFF"/>
      </a:dk1>
      <a:lt1>
        <a:srgbClr val="000000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E9601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Reply</Template>
  <TotalTime>4637</TotalTime>
  <Words>1680</Words>
  <Application>Microsoft Macintosh PowerPoint</Application>
  <PresentationFormat>On-screen Show (16:9)</PresentationFormat>
  <Paragraphs>390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Arial Black</vt:lpstr>
      <vt:lpstr>Calibri</vt:lpstr>
      <vt:lpstr>Wingdings</vt:lpstr>
      <vt:lpstr>Reply</vt:lpstr>
      <vt:lpstr>Model Maintenance</vt:lpstr>
      <vt:lpstr>Meeting agenda</vt:lpstr>
      <vt:lpstr>Why model maintenance?</vt:lpstr>
      <vt:lpstr>PowerPoint Presentation</vt:lpstr>
      <vt:lpstr>PowerPoint Presentation</vt:lpstr>
      <vt:lpstr>PowerPoint Presentation</vt:lpstr>
      <vt:lpstr>Necessity of Maintenance</vt:lpstr>
      <vt:lpstr>Reasons for  model decay</vt:lpstr>
      <vt:lpstr>Model of a model</vt:lpstr>
      <vt:lpstr>PowerPoint Presentation</vt:lpstr>
      <vt:lpstr>Model of a model</vt:lpstr>
      <vt:lpstr>PowerPoint Presentation</vt:lpstr>
      <vt:lpstr>Model of a model</vt:lpstr>
      <vt:lpstr>Concept Drift</vt:lpstr>
      <vt:lpstr>Model of a model</vt:lpstr>
      <vt:lpstr>PowerPoint Presentation</vt:lpstr>
      <vt:lpstr>Model of a model</vt:lpstr>
      <vt:lpstr>Principles and Causes</vt:lpstr>
      <vt:lpstr>Requirements for model Maintanance</vt:lpstr>
      <vt:lpstr>Goals</vt:lpstr>
      <vt:lpstr>Goals</vt:lpstr>
      <vt:lpstr>Model Inventory</vt:lpstr>
      <vt:lpstr>Model Output monitor</vt:lpstr>
      <vt:lpstr>Performance Metrics</vt:lpstr>
      <vt:lpstr>Data Monitor</vt:lpstr>
      <vt:lpstr>Action Module</vt:lpstr>
      <vt:lpstr>model Maintanance with Spark-ML</vt:lpstr>
      <vt:lpstr>Model-DB</vt:lpstr>
      <vt:lpstr>Key ideas</vt:lpstr>
      <vt:lpstr>Model-DB for maintenance</vt:lpstr>
      <vt:lpstr>Model-DB architecture</vt:lpstr>
      <vt:lpstr>Model-DB architecture</vt:lpstr>
      <vt:lpstr>Logging Model Data</vt:lpstr>
      <vt:lpstr>Automatically track models built in spark-ML</vt:lpstr>
      <vt:lpstr>Automatically track models built in spark-ML</vt:lpstr>
      <vt:lpstr>Monitoring and actions</vt:lpstr>
      <vt:lpstr>Reviewing and Monitoring</vt:lpstr>
      <vt:lpstr>Model-DB summary</vt:lpstr>
      <vt:lpstr>summary</vt:lpstr>
      <vt:lpstr>PowerPoint Presentation</vt:lpstr>
      <vt:lpstr>Statement  chart for important points</vt:lpstr>
      <vt:lpstr>This is a statement CHART</vt:lpstr>
      <vt:lpstr>THIS IS A statement CHART</vt:lpstr>
      <vt:lpstr>THIS IS A  STATEMENT  CHART (2)</vt:lpstr>
      <vt:lpstr>Slide with fullscreen image &amp; Text </vt:lpstr>
      <vt:lpstr>TEXT SAMPLES</vt:lpstr>
      <vt:lpstr>HEADLINE WITH HIGHLIGHT</vt:lpstr>
      <vt:lpstr>TEMPLATE WITH SINGLE COLUMN 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Chart style</vt:lpstr>
      <vt:lpstr>TEMPLATE FOR chart</vt:lpstr>
      <vt:lpstr>TEMPLATE FOR chart</vt:lpstr>
      <vt:lpstr>TEMPLATE FOR chart</vt:lpstr>
      <vt:lpstr>TEMPLATE FOR chart</vt:lpstr>
      <vt:lpstr>TEMPLATE FOR trend</vt:lpstr>
      <vt:lpstr>TEMPLATE FOR TREND</vt:lpstr>
      <vt:lpstr>TEMPLATE FOR trend</vt:lpstr>
      <vt:lpstr>TEMPLATE FOR pie chart</vt:lpstr>
      <vt:lpstr>TEMPLATE FOR pie chart</vt:lpstr>
      <vt:lpstr>tables &amp; organigrams</vt:lpstr>
      <vt:lpstr>Table EXAMPLE 1</vt:lpstr>
      <vt:lpstr>Table EXAMPLE 2</vt:lpstr>
      <vt:lpstr>ORGANIGRAM EXAMPLE</vt:lpstr>
      <vt:lpstr>Thank you</vt:lpstr>
      <vt:lpstr>THIS IS THE MAIN GRADIENT COVER</vt:lpstr>
      <vt:lpstr>COLOUR PALETTE</vt:lpstr>
      <vt:lpstr>TEXT STYLES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Maintenance</dc:title>
  <dc:subject/>
  <dc:creator>Oberreuter Johannes</dc:creator>
  <cp:keywords/>
  <dc:description/>
  <cp:lastModifiedBy>Oberreuter Johannes</cp:lastModifiedBy>
  <cp:revision>27</cp:revision>
  <dcterms:created xsi:type="dcterms:W3CDTF">2019-05-14T07:55:21Z</dcterms:created>
  <dcterms:modified xsi:type="dcterms:W3CDTF">2019-05-17T16:51:30Z</dcterms:modified>
  <cp:category/>
</cp:coreProperties>
</file>